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6" r:id="rId2"/>
    <p:sldId id="272" r:id="rId3"/>
    <p:sldId id="380" r:id="rId4"/>
    <p:sldId id="381" r:id="rId5"/>
    <p:sldId id="382" r:id="rId6"/>
    <p:sldId id="384" r:id="rId7"/>
    <p:sldId id="385" r:id="rId8"/>
    <p:sldId id="383" r:id="rId9"/>
    <p:sldId id="386" r:id="rId10"/>
    <p:sldId id="370" r:id="rId11"/>
    <p:sldId id="387" r:id="rId12"/>
    <p:sldId id="388" r:id="rId13"/>
    <p:sldId id="389" r:id="rId14"/>
    <p:sldId id="404" r:id="rId15"/>
    <p:sldId id="390" r:id="rId16"/>
    <p:sldId id="391" r:id="rId17"/>
    <p:sldId id="392" r:id="rId18"/>
    <p:sldId id="394" r:id="rId19"/>
    <p:sldId id="396" r:id="rId20"/>
    <p:sldId id="397" r:id="rId21"/>
    <p:sldId id="398" r:id="rId22"/>
    <p:sldId id="399" r:id="rId23"/>
    <p:sldId id="400" r:id="rId24"/>
    <p:sldId id="401" r:id="rId25"/>
    <p:sldId id="407" r:id="rId26"/>
    <p:sldId id="409" r:id="rId27"/>
    <p:sldId id="405" r:id="rId28"/>
    <p:sldId id="406" r:id="rId29"/>
    <p:sldId id="410" r:id="rId30"/>
    <p:sldId id="411" r:id="rId31"/>
    <p:sldId id="416" r:id="rId32"/>
    <p:sldId id="417" r:id="rId33"/>
    <p:sldId id="412" r:id="rId34"/>
    <p:sldId id="413" r:id="rId35"/>
    <p:sldId id="418" r:id="rId36"/>
    <p:sldId id="414" r:id="rId37"/>
    <p:sldId id="415" r:id="rId38"/>
    <p:sldId id="419" r:id="rId39"/>
    <p:sldId id="420" r:id="rId40"/>
    <p:sldId id="421" r:id="rId41"/>
    <p:sldId id="422" r:id="rId42"/>
    <p:sldId id="423" r:id="rId43"/>
    <p:sldId id="424" r:id="rId44"/>
    <p:sldId id="425" r:id="rId45"/>
    <p:sldId id="426" r:id="rId46"/>
    <p:sldId id="427" r:id="rId47"/>
    <p:sldId id="428" r:id="rId48"/>
    <p:sldId id="429" r:id="rId49"/>
    <p:sldId id="430" r:id="rId50"/>
    <p:sldId id="431" r:id="rId51"/>
    <p:sldId id="432" r:id="rId52"/>
    <p:sldId id="433" r:id="rId53"/>
    <p:sldId id="434" r:id="rId54"/>
    <p:sldId id="435" r:id="rId55"/>
    <p:sldId id="436" r:id="rId56"/>
    <p:sldId id="437" r:id="rId57"/>
    <p:sldId id="438" r:id="rId58"/>
    <p:sldId id="439" r:id="rId59"/>
    <p:sldId id="440" r:id="rId60"/>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3300"/>
    <a:srgbClr val="FFFF00"/>
    <a:srgbClr val="FFE83F"/>
    <a:srgbClr val="F0F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C3CAC-717A-4C34-BD0B-634746FDF756}" v="9635" dt="2019-02-13T18:50:15.812"/>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10" d="100"/>
          <a:sy n="110" d="100"/>
        </p:scale>
        <p:origin x="-96" y="-1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 Beaudet" userId="5ae2b813fd92f85c" providerId="Windows Live" clId="Web-{0CC62EEF-3DF9-4536-9D44-1243501C149D}"/>
    <pc:docChg chg="modSld">
      <pc:chgData name="Jean Beaudet" userId="5ae2b813fd92f85c" providerId="Windows Live" clId="Web-{0CC62EEF-3DF9-4536-9D44-1243501C149D}" dt="2019-02-11T15:32:41.626" v="28"/>
      <pc:docMkLst>
        <pc:docMk/>
      </pc:docMkLst>
      <pc:sldChg chg="modSp">
        <pc:chgData name="Jean Beaudet" userId="5ae2b813fd92f85c" providerId="Windows Live" clId="Web-{0CC62EEF-3DF9-4536-9D44-1243501C149D}" dt="2019-02-11T15:32:41.626" v="28"/>
        <pc:sldMkLst>
          <pc:docMk/>
          <pc:sldMk cId="2285997587" sldId="287"/>
        </pc:sldMkLst>
        <pc:graphicFrameChg chg="mod modGraphic">
          <ac:chgData name="Jean Beaudet" userId="5ae2b813fd92f85c" providerId="Windows Live" clId="Web-{0CC62EEF-3DF9-4536-9D44-1243501C149D}" dt="2019-02-11T15:32:41.626" v="28"/>
          <ac:graphicFrameMkLst>
            <pc:docMk/>
            <pc:sldMk cId="2285997587" sldId="287"/>
            <ac:graphicFrameMk id="5" creationId="{C3C8C598-CB9F-4570-9AFB-11E3198122EF}"/>
          </ac:graphicFrameMkLst>
        </pc:graphicFrameChg>
      </pc:sldChg>
    </pc:docChg>
  </pc:docChgLst>
  <pc:docChgLst>
    <pc:chgData name="Jean Beaudet" userId="5ae2b813fd92f85c" providerId="LiveId" clId="{97503DF8-AF19-4D06-8B78-92EA69F9AF14}"/>
    <pc:docChg chg="undo custSel addSld delSld modSld sldOrd">
      <pc:chgData name="Jean Beaudet" userId="5ae2b813fd92f85c" providerId="LiveId" clId="{97503DF8-AF19-4D06-8B78-92EA69F9AF14}" dt="2019-02-11T03:06:56.726" v="2633" actId="27636"/>
      <pc:docMkLst>
        <pc:docMk/>
      </pc:docMkLst>
      <pc:sldChg chg="modSp">
        <pc:chgData name="Jean Beaudet" userId="5ae2b813fd92f85c" providerId="LiveId" clId="{97503DF8-AF19-4D06-8B78-92EA69F9AF14}" dt="2019-02-11T02:06:30.062" v="53" actId="20577"/>
        <pc:sldMkLst>
          <pc:docMk/>
          <pc:sldMk cId="1317128784" sldId="256"/>
        </pc:sldMkLst>
        <pc:spChg chg="mod">
          <ac:chgData name="Jean Beaudet" userId="5ae2b813fd92f85c" providerId="LiveId" clId="{97503DF8-AF19-4D06-8B78-92EA69F9AF14}" dt="2019-02-11T02:06:30.062" v="53" actId="20577"/>
          <ac:spMkLst>
            <pc:docMk/>
            <pc:sldMk cId="1317128784" sldId="256"/>
            <ac:spMk id="2" creationId="{00000000-0000-0000-0000-000000000000}"/>
          </ac:spMkLst>
        </pc:spChg>
        <pc:spChg chg="mod">
          <ac:chgData name="Jean Beaudet" userId="5ae2b813fd92f85c" providerId="LiveId" clId="{97503DF8-AF19-4D06-8B78-92EA69F9AF14}" dt="2019-02-11T02:06:17.716" v="20" actId="20577"/>
          <ac:spMkLst>
            <pc:docMk/>
            <pc:sldMk cId="1317128784" sldId="256"/>
            <ac:spMk id="3" creationId="{00000000-0000-0000-0000-000000000000}"/>
          </ac:spMkLst>
        </pc:spChg>
      </pc:sldChg>
      <pc:sldChg chg="addSp modSp">
        <pc:chgData name="Jean Beaudet" userId="5ae2b813fd92f85c" providerId="LiveId" clId="{97503DF8-AF19-4D06-8B78-92EA69F9AF14}" dt="2019-02-11T02:10:16.420" v="349" actId="20577"/>
        <pc:sldMkLst>
          <pc:docMk/>
          <pc:sldMk cId="1994321223" sldId="272"/>
        </pc:sldMkLst>
        <pc:spChg chg="mod">
          <ac:chgData name="Jean Beaudet" userId="5ae2b813fd92f85c" providerId="LiveId" clId="{97503DF8-AF19-4D06-8B78-92EA69F9AF14}" dt="2019-02-11T02:06:39.064" v="56" actId="20577"/>
          <ac:spMkLst>
            <pc:docMk/>
            <pc:sldMk cId="1994321223" sldId="272"/>
            <ac:spMk id="2" creationId="{202C4F79-0216-4C43-A4A7-C631C18C4D26}"/>
          </ac:spMkLst>
        </pc:spChg>
        <pc:spChg chg="mod">
          <ac:chgData name="Jean Beaudet" userId="5ae2b813fd92f85c" providerId="LiveId" clId="{97503DF8-AF19-4D06-8B78-92EA69F9AF14}" dt="2019-02-11T02:10:16.420" v="349" actId="20577"/>
          <ac:spMkLst>
            <pc:docMk/>
            <pc:sldMk cId="1994321223" sldId="272"/>
            <ac:spMk id="3" creationId="{F7FC9A8B-06EA-4493-80BE-5ABE8D1F6C97}"/>
          </ac:spMkLst>
        </pc:spChg>
        <pc:spChg chg="add mod">
          <ac:chgData name="Jean Beaudet" userId="5ae2b813fd92f85c" providerId="LiveId" clId="{97503DF8-AF19-4D06-8B78-92EA69F9AF14}" dt="2019-02-11T02:09:36.711" v="284" actId="1076"/>
          <ac:spMkLst>
            <pc:docMk/>
            <pc:sldMk cId="1994321223" sldId="272"/>
            <ac:spMk id="4" creationId="{3DA5B25F-FFFA-42A1-9290-0805868CF28B}"/>
          </ac:spMkLst>
        </pc:spChg>
        <pc:picChg chg="add mod">
          <ac:chgData name="Jean Beaudet" userId="5ae2b813fd92f85c" providerId="LiveId" clId="{97503DF8-AF19-4D06-8B78-92EA69F9AF14}" dt="2019-02-11T02:08:53.275" v="273" actId="1076"/>
          <ac:picMkLst>
            <pc:docMk/>
            <pc:sldMk cId="1994321223" sldId="272"/>
            <ac:picMk id="1026" creationId="{08888B3B-313A-410B-88FC-36181521F779}"/>
          </ac:picMkLst>
        </pc:picChg>
      </pc:sldChg>
      <pc:sldChg chg="modSp add del">
        <pc:chgData name="Jean Beaudet" userId="5ae2b813fd92f85c" providerId="LiveId" clId="{97503DF8-AF19-4D06-8B78-92EA69F9AF14}" dt="2019-02-11T03:06:56.726" v="2633" actId="27636"/>
        <pc:sldMkLst>
          <pc:docMk/>
          <pc:sldMk cId="2088063128" sldId="285"/>
        </pc:sldMkLst>
        <pc:spChg chg="mod">
          <ac:chgData name="Jean Beaudet" userId="5ae2b813fd92f85c" providerId="LiveId" clId="{97503DF8-AF19-4D06-8B78-92EA69F9AF14}" dt="2019-02-11T03:06:56.726" v="2633" actId="27636"/>
          <ac:spMkLst>
            <pc:docMk/>
            <pc:sldMk cId="2088063128" sldId="285"/>
            <ac:spMk id="3" creationId="{3485CEA0-006E-4F9B-B86F-04D213C8D275}"/>
          </ac:spMkLst>
        </pc:spChg>
      </pc:sldChg>
      <pc:sldChg chg="addSp modSp add">
        <pc:chgData name="Jean Beaudet" userId="5ae2b813fd92f85c" providerId="LiveId" clId="{97503DF8-AF19-4D06-8B78-92EA69F9AF14}" dt="2019-02-11T02:29:04.119" v="470" actId="1076"/>
        <pc:sldMkLst>
          <pc:docMk/>
          <pc:sldMk cId="4105470071" sldId="286"/>
        </pc:sldMkLst>
        <pc:spChg chg="mod">
          <ac:chgData name="Jean Beaudet" userId="5ae2b813fd92f85c" providerId="LiveId" clId="{97503DF8-AF19-4D06-8B78-92EA69F9AF14}" dt="2019-02-11T02:21:51.339" v="378" actId="20577"/>
          <ac:spMkLst>
            <pc:docMk/>
            <pc:sldMk cId="4105470071" sldId="286"/>
            <ac:spMk id="2" creationId="{2D6E89A5-3CCA-49E3-858C-ECF6339FC039}"/>
          </ac:spMkLst>
        </pc:spChg>
        <pc:spChg chg="mod">
          <ac:chgData name="Jean Beaudet" userId="5ae2b813fd92f85c" providerId="LiveId" clId="{97503DF8-AF19-4D06-8B78-92EA69F9AF14}" dt="2019-02-11T02:28:01.663" v="461" actId="20577"/>
          <ac:spMkLst>
            <pc:docMk/>
            <pc:sldMk cId="4105470071" sldId="286"/>
            <ac:spMk id="3" creationId="{A031A119-5FDA-499E-A24A-F78FA2F6F4EF}"/>
          </ac:spMkLst>
        </pc:spChg>
        <pc:spChg chg="add mod">
          <ac:chgData name="Jean Beaudet" userId="5ae2b813fd92f85c" providerId="LiveId" clId="{97503DF8-AF19-4D06-8B78-92EA69F9AF14}" dt="2019-02-11T02:29:04.119" v="470" actId="1076"/>
          <ac:spMkLst>
            <pc:docMk/>
            <pc:sldMk cId="4105470071" sldId="286"/>
            <ac:spMk id="4" creationId="{3A1E65E6-7F85-45B5-B546-291BB3D20CF4}"/>
          </ac:spMkLst>
        </pc:spChg>
        <pc:picChg chg="add mod">
          <ac:chgData name="Jean Beaudet" userId="5ae2b813fd92f85c" providerId="LiveId" clId="{97503DF8-AF19-4D06-8B78-92EA69F9AF14}" dt="2019-02-11T02:27:13.324" v="382" actId="1076"/>
          <ac:picMkLst>
            <pc:docMk/>
            <pc:sldMk cId="4105470071" sldId="286"/>
            <ac:picMk id="2050" creationId="{B928DA34-81A0-425A-9967-E3D9AF8C39D7}"/>
          </ac:picMkLst>
        </pc:picChg>
      </pc:sldChg>
      <pc:sldChg chg="addSp delSp modSp add">
        <pc:chgData name="Jean Beaudet" userId="5ae2b813fd92f85c" providerId="LiveId" clId="{97503DF8-AF19-4D06-8B78-92EA69F9AF14}" dt="2019-02-11T02:39:28.567" v="1010" actId="20577"/>
        <pc:sldMkLst>
          <pc:docMk/>
          <pc:sldMk cId="2285997587" sldId="287"/>
        </pc:sldMkLst>
        <pc:spChg chg="mod">
          <ac:chgData name="Jean Beaudet" userId="5ae2b813fd92f85c" providerId="LiveId" clId="{97503DF8-AF19-4D06-8B78-92EA69F9AF14}" dt="2019-02-11T02:29:43.792" v="491" actId="20577"/>
          <ac:spMkLst>
            <pc:docMk/>
            <pc:sldMk cId="2285997587" sldId="287"/>
            <ac:spMk id="2" creationId="{368C580F-58D2-46EE-8AE4-265C7336871B}"/>
          </ac:spMkLst>
        </pc:spChg>
        <pc:spChg chg="add mod">
          <ac:chgData name="Jean Beaudet" userId="5ae2b813fd92f85c" providerId="LiveId" clId="{97503DF8-AF19-4D06-8B78-92EA69F9AF14}" dt="2019-02-11T02:32:19.229" v="510" actId="3680"/>
          <ac:spMkLst>
            <pc:docMk/>
            <pc:sldMk cId="2285997587" sldId="287"/>
            <ac:spMk id="3" creationId="{42FB0EB2-64D8-43DA-8CAB-ECF1632D6DC1}"/>
          </ac:spMkLst>
        </pc:spChg>
        <pc:graphicFrameChg chg="del mod">
          <ac:chgData name="Jean Beaudet" userId="5ae2b813fd92f85c" providerId="LiveId" clId="{97503DF8-AF19-4D06-8B78-92EA69F9AF14}" dt="2019-02-11T02:32:19.229" v="510" actId="3680"/>
          <ac:graphicFrameMkLst>
            <pc:docMk/>
            <pc:sldMk cId="2285997587" sldId="287"/>
            <ac:graphicFrameMk id="4" creationId="{44C92746-EF71-4ABF-99FD-88AF171EC0D4}"/>
          </ac:graphicFrameMkLst>
        </pc:graphicFrameChg>
        <pc:graphicFrameChg chg="mod modGraphic">
          <ac:chgData name="Jean Beaudet" userId="5ae2b813fd92f85c" providerId="LiveId" clId="{97503DF8-AF19-4D06-8B78-92EA69F9AF14}" dt="2019-02-11T02:39:28.567" v="1010" actId="20577"/>
          <ac:graphicFrameMkLst>
            <pc:docMk/>
            <pc:sldMk cId="2285997587" sldId="287"/>
            <ac:graphicFrameMk id="5" creationId="{C3C8C598-CB9F-4570-9AFB-11E3198122EF}"/>
          </ac:graphicFrameMkLst>
        </pc:graphicFrameChg>
      </pc:sldChg>
      <pc:sldChg chg="addSp modSp add ord">
        <pc:chgData name="Jean Beaudet" userId="5ae2b813fd92f85c" providerId="LiveId" clId="{97503DF8-AF19-4D06-8B78-92EA69F9AF14}" dt="2019-02-11T02:47:13.585" v="1480" actId="404"/>
        <pc:sldMkLst>
          <pc:docMk/>
          <pc:sldMk cId="3689360840" sldId="288"/>
        </pc:sldMkLst>
        <pc:spChg chg="mod">
          <ac:chgData name="Jean Beaudet" userId="5ae2b813fd92f85c" providerId="LiveId" clId="{97503DF8-AF19-4D06-8B78-92EA69F9AF14}" dt="2019-02-11T02:40:17.901" v="1040" actId="20577"/>
          <ac:spMkLst>
            <pc:docMk/>
            <pc:sldMk cId="3689360840" sldId="288"/>
            <ac:spMk id="2" creationId="{B09C82D5-CF35-4177-8B3D-71E89E2E5B9A}"/>
          </ac:spMkLst>
        </pc:spChg>
        <pc:spChg chg="mod">
          <ac:chgData name="Jean Beaudet" userId="5ae2b813fd92f85c" providerId="LiveId" clId="{97503DF8-AF19-4D06-8B78-92EA69F9AF14}" dt="2019-02-11T02:46:39.182" v="1443" actId="14100"/>
          <ac:spMkLst>
            <pc:docMk/>
            <pc:sldMk cId="3689360840" sldId="288"/>
            <ac:spMk id="3" creationId="{2DA5E365-A2DF-467D-874A-61F1ACA9171A}"/>
          </ac:spMkLst>
        </pc:spChg>
        <pc:spChg chg="add mod">
          <ac:chgData name="Jean Beaudet" userId="5ae2b813fd92f85c" providerId="LiveId" clId="{97503DF8-AF19-4D06-8B78-92EA69F9AF14}" dt="2019-02-11T02:47:13.585" v="1480" actId="404"/>
          <ac:spMkLst>
            <pc:docMk/>
            <pc:sldMk cId="3689360840" sldId="288"/>
            <ac:spMk id="4" creationId="{D8B430A9-63C4-419D-A019-81D89E5536F1}"/>
          </ac:spMkLst>
        </pc:spChg>
      </pc:sldChg>
      <pc:sldChg chg="modSp add">
        <pc:chgData name="Jean Beaudet" userId="5ae2b813fd92f85c" providerId="LiveId" clId="{97503DF8-AF19-4D06-8B78-92EA69F9AF14}" dt="2019-02-11T02:52:14.401" v="1655" actId="20577"/>
        <pc:sldMkLst>
          <pc:docMk/>
          <pc:sldMk cId="3419828436" sldId="289"/>
        </pc:sldMkLst>
        <pc:spChg chg="mod">
          <ac:chgData name="Jean Beaudet" userId="5ae2b813fd92f85c" providerId="LiveId" clId="{97503DF8-AF19-4D06-8B78-92EA69F9AF14}" dt="2019-02-11T02:47:56.470" v="1499" actId="20577"/>
          <ac:spMkLst>
            <pc:docMk/>
            <pc:sldMk cId="3419828436" sldId="289"/>
            <ac:spMk id="2" creationId="{28FCF38A-02D0-46A4-92B7-57524B164EF2}"/>
          </ac:spMkLst>
        </pc:spChg>
        <pc:spChg chg="mod">
          <ac:chgData name="Jean Beaudet" userId="5ae2b813fd92f85c" providerId="LiveId" clId="{97503DF8-AF19-4D06-8B78-92EA69F9AF14}" dt="2019-02-11T02:52:14.401" v="1655" actId="20577"/>
          <ac:spMkLst>
            <pc:docMk/>
            <pc:sldMk cId="3419828436" sldId="289"/>
            <ac:spMk id="3" creationId="{A3A71DE2-A9C5-4C8E-8AC4-1EFCF1C88218}"/>
          </ac:spMkLst>
        </pc:spChg>
      </pc:sldChg>
      <pc:sldChg chg="modSp add">
        <pc:chgData name="Jean Beaudet" userId="5ae2b813fd92f85c" providerId="LiveId" clId="{97503DF8-AF19-4D06-8B78-92EA69F9AF14}" dt="2019-02-11T02:58:56.461" v="2171" actId="6549"/>
        <pc:sldMkLst>
          <pc:docMk/>
          <pc:sldMk cId="344830094" sldId="290"/>
        </pc:sldMkLst>
        <pc:spChg chg="mod">
          <ac:chgData name="Jean Beaudet" userId="5ae2b813fd92f85c" providerId="LiveId" clId="{97503DF8-AF19-4D06-8B78-92EA69F9AF14}" dt="2019-02-11T02:54:04.300" v="1813" actId="20577"/>
          <ac:spMkLst>
            <pc:docMk/>
            <pc:sldMk cId="344830094" sldId="290"/>
            <ac:spMk id="2" creationId="{94EA6469-40ED-46BC-BB3E-81005CB1C13A}"/>
          </ac:spMkLst>
        </pc:spChg>
        <pc:spChg chg="mod">
          <ac:chgData name="Jean Beaudet" userId="5ae2b813fd92f85c" providerId="LiveId" clId="{97503DF8-AF19-4D06-8B78-92EA69F9AF14}" dt="2019-02-11T02:58:56.461" v="2171" actId="6549"/>
          <ac:spMkLst>
            <pc:docMk/>
            <pc:sldMk cId="344830094" sldId="290"/>
            <ac:spMk id="3" creationId="{A0C70AA6-2140-46F1-803D-7470F5C74111}"/>
          </ac:spMkLst>
        </pc:spChg>
      </pc:sldChg>
      <pc:sldChg chg="addSp delSp modSp add">
        <pc:chgData name="Jean Beaudet" userId="5ae2b813fd92f85c" providerId="LiveId" clId="{97503DF8-AF19-4D06-8B78-92EA69F9AF14}" dt="2019-02-11T03:06:44.387" v="2630" actId="1076"/>
        <pc:sldMkLst>
          <pc:docMk/>
          <pc:sldMk cId="561734884" sldId="291"/>
        </pc:sldMkLst>
        <pc:spChg chg="mod">
          <ac:chgData name="Jean Beaudet" userId="5ae2b813fd92f85c" providerId="LiveId" clId="{97503DF8-AF19-4D06-8B78-92EA69F9AF14}" dt="2019-02-11T03:06:36.512" v="2629" actId="113"/>
          <ac:spMkLst>
            <pc:docMk/>
            <pc:sldMk cId="561734884" sldId="291"/>
            <ac:spMk id="3" creationId="{AD41E3B9-0483-4836-AA4C-64547F5A5FBC}"/>
          </ac:spMkLst>
        </pc:spChg>
        <pc:spChg chg="add mod">
          <ac:chgData name="Jean Beaudet" userId="5ae2b813fd92f85c" providerId="LiveId" clId="{97503DF8-AF19-4D06-8B78-92EA69F9AF14}" dt="2019-02-11T03:04:41.570" v="2554" actId="14100"/>
          <ac:spMkLst>
            <pc:docMk/>
            <pc:sldMk cId="561734884" sldId="291"/>
            <ac:spMk id="4" creationId="{74392CE2-1EFF-428F-AA5F-30C5333B9EBC}"/>
          </ac:spMkLst>
        </pc:spChg>
        <pc:spChg chg="add del mod">
          <ac:chgData name="Jean Beaudet" userId="5ae2b813fd92f85c" providerId="LiveId" clId="{97503DF8-AF19-4D06-8B78-92EA69F9AF14}" dt="2019-02-11T03:05:47.182" v="2616"/>
          <ac:spMkLst>
            <pc:docMk/>
            <pc:sldMk cId="561734884" sldId="291"/>
            <ac:spMk id="6" creationId="{6CB38B06-35AB-4C68-B839-FF2A17F94181}"/>
          </ac:spMkLst>
        </pc:spChg>
        <pc:picChg chg="add mod">
          <ac:chgData name="Jean Beaudet" userId="5ae2b813fd92f85c" providerId="LiveId" clId="{97503DF8-AF19-4D06-8B78-92EA69F9AF14}" dt="2019-02-11T03:06:44.387" v="2630" actId="1076"/>
          <ac:picMkLst>
            <pc:docMk/>
            <pc:sldMk cId="561734884" sldId="291"/>
            <ac:picMk id="5" creationId="{C94E99B7-6FA0-474E-A78F-9E348FC0F0A6}"/>
          </ac:picMkLst>
        </pc:picChg>
      </pc:sldChg>
    </pc:docChg>
  </pc:docChgLst>
  <pc:docChgLst>
    <pc:chgData name="Jean Beaudet" userId="5ae2b813fd92f85c" providerId="LiveId" clId="{08BC3CAC-717A-4C34-BD0B-634746FDF756}"/>
    <pc:docChg chg="undo custSel addSld modSld sldOrd">
      <pc:chgData name="Jean Beaudet" userId="5ae2b813fd92f85c" providerId="LiveId" clId="{08BC3CAC-717A-4C34-BD0B-634746FDF756}" dt="2019-02-13T18:50:15.812" v="6986" actId="1076"/>
      <pc:docMkLst>
        <pc:docMk/>
      </pc:docMkLst>
      <pc:sldChg chg="modSp">
        <pc:chgData name="Jean Beaudet" userId="5ae2b813fd92f85c" providerId="LiveId" clId="{08BC3CAC-717A-4C34-BD0B-634746FDF756}" dt="2019-02-13T10:42:35.865" v="5434" actId="27636"/>
        <pc:sldMkLst>
          <pc:docMk/>
          <pc:sldMk cId="1994321223" sldId="272"/>
        </pc:sldMkLst>
        <pc:spChg chg="mod">
          <ac:chgData name="Jean Beaudet" userId="5ae2b813fd92f85c" providerId="LiveId" clId="{08BC3CAC-717A-4C34-BD0B-634746FDF756}" dt="2019-02-13T10:42:35.865" v="5434" actId="27636"/>
          <ac:spMkLst>
            <pc:docMk/>
            <pc:sldMk cId="1994321223" sldId="272"/>
            <ac:spMk id="3" creationId="{F7FC9A8B-06EA-4493-80BE-5ABE8D1F6C97}"/>
          </ac:spMkLst>
        </pc:spChg>
      </pc:sldChg>
      <pc:sldChg chg="addSp delSp modSp">
        <pc:chgData name="Jean Beaudet" userId="5ae2b813fd92f85c" providerId="LiveId" clId="{08BC3CAC-717A-4C34-BD0B-634746FDF756}" dt="2019-02-13T18:25:44.742" v="6290" actId="27636"/>
        <pc:sldMkLst>
          <pc:docMk/>
          <pc:sldMk cId="2088063128" sldId="285"/>
        </pc:sldMkLst>
        <pc:spChg chg="mod">
          <ac:chgData name="Jean Beaudet" userId="5ae2b813fd92f85c" providerId="LiveId" clId="{08BC3CAC-717A-4C34-BD0B-634746FDF756}" dt="2019-02-13T18:25:44.742" v="6290" actId="27636"/>
          <ac:spMkLst>
            <pc:docMk/>
            <pc:sldMk cId="2088063128" sldId="285"/>
            <ac:spMk id="3" creationId="{3485CEA0-006E-4F9B-B86F-04D213C8D275}"/>
          </ac:spMkLst>
        </pc:spChg>
        <pc:spChg chg="add del mod">
          <ac:chgData name="Jean Beaudet" userId="5ae2b813fd92f85c" providerId="LiveId" clId="{08BC3CAC-717A-4C34-BD0B-634746FDF756}" dt="2019-02-11T13:03:33.545" v="89" actId="478"/>
          <ac:spMkLst>
            <pc:docMk/>
            <pc:sldMk cId="2088063128" sldId="285"/>
            <ac:spMk id="4" creationId="{5ADCA750-52C1-45F6-AC28-52E7E5EFB54D}"/>
          </ac:spMkLst>
        </pc:spChg>
        <pc:spChg chg="add del">
          <ac:chgData name="Jean Beaudet" userId="5ae2b813fd92f85c" providerId="LiveId" clId="{08BC3CAC-717A-4C34-BD0B-634746FDF756}" dt="2019-02-11T13:03:33.545" v="89" actId="478"/>
          <ac:spMkLst>
            <pc:docMk/>
            <pc:sldMk cId="2088063128" sldId="285"/>
            <ac:spMk id="5" creationId="{CB2B1265-FF63-42A4-9C1F-C006D962685A}"/>
          </ac:spMkLst>
        </pc:spChg>
        <pc:picChg chg="add mod">
          <ac:chgData name="Jean Beaudet" userId="5ae2b813fd92f85c" providerId="LiveId" clId="{08BC3CAC-717A-4C34-BD0B-634746FDF756}" dt="2019-02-11T13:03:57.140" v="94" actId="1076"/>
          <ac:picMkLst>
            <pc:docMk/>
            <pc:sldMk cId="2088063128" sldId="285"/>
            <ac:picMk id="6" creationId="{9C738FE9-DAB1-43E1-9E94-B836CB45A32B}"/>
          </ac:picMkLst>
        </pc:picChg>
      </pc:sldChg>
      <pc:sldChg chg="modSp">
        <pc:chgData name="Jean Beaudet" userId="5ae2b813fd92f85c" providerId="LiveId" clId="{08BC3CAC-717A-4C34-BD0B-634746FDF756}" dt="2019-02-13T17:52:33.652" v="5520" actId="27636"/>
        <pc:sldMkLst>
          <pc:docMk/>
          <pc:sldMk cId="4105470071" sldId="286"/>
        </pc:sldMkLst>
        <pc:spChg chg="mod">
          <ac:chgData name="Jean Beaudet" userId="5ae2b813fd92f85c" providerId="LiveId" clId="{08BC3CAC-717A-4C34-BD0B-634746FDF756}" dt="2019-02-13T17:52:33.652" v="5520" actId="27636"/>
          <ac:spMkLst>
            <pc:docMk/>
            <pc:sldMk cId="4105470071" sldId="286"/>
            <ac:spMk id="3" creationId="{A031A119-5FDA-499E-A24A-F78FA2F6F4EF}"/>
          </ac:spMkLst>
        </pc:spChg>
      </pc:sldChg>
      <pc:sldChg chg="modSp">
        <pc:chgData name="Jean Beaudet" userId="5ae2b813fd92f85c" providerId="LiveId" clId="{08BC3CAC-717A-4C34-BD0B-634746FDF756}" dt="2019-02-13T17:57:30.681" v="5614" actId="113"/>
        <pc:sldMkLst>
          <pc:docMk/>
          <pc:sldMk cId="2285997587" sldId="287"/>
        </pc:sldMkLst>
        <pc:graphicFrameChg chg="mod modGraphic">
          <ac:chgData name="Jean Beaudet" userId="5ae2b813fd92f85c" providerId="LiveId" clId="{08BC3CAC-717A-4C34-BD0B-634746FDF756}" dt="2019-02-13T17:57:30.681" v="5614" actId="113"/>
          <ac:graphicFrameMkLst>
            <pc:docMk/>
            <pc:sldMk cId="2285997587" sldId="287"/>
            <ac:graphicFrameMk id="5" creationId="{C3C8C598-CB9F-4570-9AFB-11E3198122EF}"/>
          </ac:graphicFrameMkLst>
        </pc:graphicFrameChg>
      </pc:sldChg>
      <pc:sldChg chg="ord">
        <pc:chgData name="Jean Beaudet" userId="5ae2b813fd92f85c" providerId="LiveId" clId="{08BC3CAC-717A-4C34-BD0B-634746FDF756}" dt="2019-02-13T10:43:02.373" v="5436"/>
        <pc:sldMkLst>
          <pc:docMk/>
          <pc:sldMk cId="3689360840" sldId="288"/>
        </pc:sldMkLst>
      </pc:sldChg>
      <pc:sldChg chg="addSp modSp ord">
        <pc:chgData name="Jean Beaudet" userId="5ae2b813fd92f85c" providerId="LiveId" clId="{08BC3CAC-717A-4C34-BD0B-634746FDF756}" dt="2019-02-13T10:42:56.685" v="5435"/>
        <pc:sldMkLst>
          <pc:docMk/>
          <pc:sldMk cId="3419828436" sldId="289"/>
        </pc:sldMkLst>
        <pc:spChg chg="mod">
          <ac:chgData name="Jean Beaudet" userId="5ae2b813fd92f85c" providerId="LiveId" clId="{08BC3CAC-717A-4C34-BD0B-634746FDF756}" dt="2019-02-13T10:41:33.242" v="5400" actId="27636"/>
          <ac:spMkLst>
            <pc:docMk/>
            <pc:sldMk cId="3419828436" sldId="289"/>
            <ac:spMk id="3" creationId="{A3A71DE2-A9C5-4C8E-8AC4-1EFCF1C88218}"/>
          </ac:spMkLst>
        </pc:spChg>
        <pc:spChg chg="add mod">
          <ac:chgData name="Jean Beaudet" userId="5ae2b813fd92f85c" providerId="LiveId" clId="{08BC3CAC-717A-4C34-BD0B-634746FDF756}" dt="2019-02-11T12:58:30.541" v="59" actId="20577"/>
          <ac:spMkLst>
            <pc:docMk/>
            <pc:sldMk cId="3419828436" sldId="289"/>
            <ac:spMk id="4" creationId="{6479A544-3B50-4322-A94F-05477FC9C552}"/>
          </ac:spMkLst>
        </pc:spChg>
      </pc:sldChg>
      <pc:sldChg chg="addSp modSp">
        <pc:chgData name="Jean Beaudet" userId="5ae2b813fd92f85c" providerId="LiveId" clId="{08BC3CAC-717A-4C34-BD0B-634746FDF756}" dt="2019-02-13T17:58:38.767" v="5662" actId="404"/>
        <pc:sldMkLst>
          <pc:docMk/>
          <pc:sldMk cId="344830094" sldId="290"/>
        </pc:sldMkLst>
        <pc:spChg chg="mod">
          <ac:chgData name="Jean Beaudet" userId="5ae2b813fd92f85c" providerId="LiveId" clId="{08BC3CAC-717A-4C34-BD0B-634746FDF756}" dt="2019-02-11T03:08:39.321" v="5" actId="20577"/>
          <ac:spMkLst>
            <pc:docMk/>
            <pc:sldMk cId="344830094" sldId="290"/>
            <ac:spMk id="2" creationId="{94EA6469-40ED-46BC-BB3E-81005CB1C13A}"/>
          </ac:spMkLst>
        </pc:spChg>
        <pc:spChg chg="mod">
          <ac:chgData name="Jean Beaudet" userId="5ae2b813fd92f85c" providerId="LiveId" clId="{08BC3CAC-717A-4C34-BD0B-634746FDF756}" dt="2019-02-13T17:58:28.595" v="5660" actId="20577"/>
          <ac:spMkLst>
            <pc:docMk/>
            <pc:sldMk cId="344830094" sldId="290"/>
            <ac:spMk id="3" creationId="{A0C70AA6-2140-46F1-803D-7470F5C74111}"/>
          </ac:spMkLst>
        </pc:spChg>
        <pc:spChg chg="add mod">
          <ac:chgData name="Jean Beaudet" userId="5ae2b813fd92f85c" providerId="LiveId" clId="{08BC3CAC-717A-4C34-BD0B-634746FDF756}" dt="2019-02-13T17:58:38.767" v="5662" actId="404"/>
          <ac:spMkLst>
            <pc:docMk/>
            <pc:sldMk cId="344830094" sldId="290"/>
            <ac:spMk id="4" creationId="{5833506C-9290-4377-9FC4-B79500348659}"/>
          </ac:spMkLst>
        </pc:spChg>
      </pc:sldChg>
      <pc:sldChg chg="delSp modSp ord">
        <pc:chgData name="Jean Beaudet" userId="5ae2b813fd92f85c" providerId="LiveId" clId="{08BC3CAC-717A-4C34-BD0B-634746FDF756}" dt="2019-02-13T17:59:12.632" v="5668" actId="1076"/>
        <pc:sldMkLst>
          <pc:docMk/>
          <pc:sldMk cId="561734884" sldId="291"/>
        </pc:sldMkLst>
        <pc:spChg chg="mod">
          <ac:chgData name="Jean Beaudet" userId="5ae2b813fd92f85c" providerId="LiveId" clId="{08BC3CAC-717A-4C34-BD0B-634746FDF756}" dt="2019-02-11T03:08:57.014" v="35" actId="20577"/>
          <ac:spMkLst>
            <pc:docMk/>
            <pc:sldMk cId="561734884" sldId="291"/>
            <ac:spMk id="2" creationId="{EFAC6DE7-8C03-42FA-A2E9-BF980377C21E}"/>
          </ac:spMkLst>
        </pc:spChg>
        <pc:spChg chg="mod">
          <ac:chgData name="Jean Beaudet" userId="5ae2b813fd92f85c" providerId="LiveId" clId="{08BC3CAC-717A-4C34-BD0B-634746FDF756}" dt="2019-02-13T17:59:04.821" v="5667" actId="27636"/>
          <ac:spMkLst>
            <pc:docMk/>
            <pc:sldMk cId="561734884" sldId="291"/>
            <ac:spMk id="3" creationId="{AD41E3B9-0483-4836-AA4C-64547F5A5FBC}"/>
          </ac:spMkLst>
        </pc:spChg>
        <pc:spChg chg="del">
          <ac:chgData name="Jean Beaudet" userId="5ae2b813fd92f85c" providerId="LiveId" clId="{08BC3CAC-717A-4C34-BD0B-634746FDF756}" dt="2019-02-11T13:00:55.042" v="85" actId="478"/>
          <ac:spMkLst>
            <pc:docMk/>
            <pc:sldMk cId="561734884" sldId="291"/>
            <ac:spMk id="4" creationId="{74392CE2-1EFF-428F-AA5F-30C5333B9EBC}"/>
          </ac:spMkLst>
        </pc:spChg>
        <pc:picChg chg="mod">
          <ac:chgData name="Jean Beaudet" userId="5ae2b813fd92f85c" providerId="LiveId" clId="{08BC3CAC-717A-4C34-BD0B-634746FDF756}" dt="2019-02-13T17:59:12.632" v="5668" actId="1076"/>
          <ac:picMkLst>
            <pc:docMk/>
            <pc:sldMk cId="561734884" sldId="291"/>
            <ac:picMk id="5" creationId="{C94E99B7-6FA0-474E-A78F-9E348FC0F0A6}"/>
          </ac:picMkLst>
        </pc:picChg>
      </pc:sldChg>
      <pc:sldChg chg="addSp delSp modSp add">
        <pc:chgData name="Jean Beaudet" userId="5ae2b813fd92f85c" providerId="LiveId" clId="{08BC3CAC-717A-4C34-BD0B-634746FDF756}" dt="2019-02-13T10:39:10.016" v="5331" actId="790"/>
        <pc:sldMkLst>
          <pc:docMk/>
          <pc:sldMk cId="419846656" sldId="292"/>
        </pc:sldMkLst>
        <pc:spChg chg="mod">
          <ac:chgData name="Jean Beaudet" userId="5ae2b813fd92f85c" providerId="LiveId" clId="{08BC3CAC-717A-4C34-BD0B-634746FDF756}" dt="2019-02-11T13:05:18.027" v="140" actId="20577"/>
          <ac:spMkLst>
            <pc:docMk/>
            <pc:sldMk cId="419846656" sldId="292"/>
            <ac:spMk id="2" creationId="{FEB170CD-55FE-4E18-91BB-CEE0243A6CB2}"/>
          </ac:spMkLst>
        </pc:spChg>
        <pc:spChg chg="mod">
          <ac:chgData name="Jean Beaudet" userId="5ae2b813fd92f85c" providerId="LiveId" clId="{08BC3CAC-717A-4C34-BD0B-634746FDF756}" dt="2019-02-13T08:48:05.204" v="2281" actId="27636"/>
          <ac:spMkLst>
            <pc:docMk/>
            <pc:sldMk cId="419846656" sldId="292"/>
            <ac:spMk id="3" creationId="{21C9AD65-FAF3-42A0-B734-1E7EC4135FF6}"/>
          </ac:spMkLst>
        </pc:spChg>
        <pc:spChg chg="add mod">
          <ac:chgData name="Jean Beaudet" userId="5ae2b813fd92f85c" providerId="LiveId" clId="{08BC3CAC-717A-4C34-BD0B-634746FDF756}" dt="2019-02-13T10:39:10.016" v="5331" actId="790"/>
          <ac:spMkLst>
            <pc:docMk/>
            <pc:sldMk cId="419846656" sldId="292"/>
            <ac:spMk id="4" creationId="{0CAC85DA-F178-4C84-98D4-4077BE0F4F8D}"/>
          </ac:spMkLst>
        </pc:spChg>
        <pc:picChg chg="add del mod">
          <ac:chgData name="Jean Beaudet" userId="5ae2b813fd92f85c" providerId="LiveId" clId="{08BC3CAC-717A-4C34-BD0B-634746FDF756}" dt="2019-02-13T08:51:08.435" v="2283" actId="478"/>
          <ac:picMkLst>
            <pc:docMk/>
            <pc:sldMk cId="419846656" sldId="292"/>
            <ac:picMk id="1026" creationId="{0BD34FAB-8227-4305-AE9D-1EB766B1FD06}"/>
          </ac:picMkLst>
        </pc:picChg>
        <pc:picChg chg="add mod">
          <ac:chgData name="Jean Beaudet" userId="5ae2b813fd92f85c" providerId="LiveId" clId="{08BC3CAC-717A-4C34-BD0B-634746FDF756}" dt="2019-02-13T08:51:15.850" v="2285" actId="1076"/>
          <ac:picMkLst>
            <pc:docMk/>
            <pc:sldMk cId="419846656" sldId="292"/>
            <ac:picMk id="2050" creationId="{2E80E5E2-EF3B-4021-A738-FA54A3EFF35E}"/>
          </ac:picMkLst>
        </pc:picChg>
      </pc:sldChg>
      <pc:sldChg chg="addSp delSp modSp add">
        <pc:chgData name="Jean Beaudet" userId="5ae2b813fd92f85c" providerId="LiveId" clId="{08BC3CAC-717A-4C34-BD0B-634746FDF756}" dt="2019-02-11T13:31:12.039" v="1232" actId="14100"/>
        <pc:sldMkLst>
          <pc:docMk/>
          <pc:sldMk cId="187191462" sldId="293"/>
        </pc:sldMkLst>
        <pc:spChg chg="mod">
          <ac:chgData name="Jean Beaudet" userId="5ae2b813fd92f85c" providerId="LiveId" clId="{08BC3CAC-717A-4C34-BD0B-634746FDF756}" dt="2019-02-11T13:17:31.803" v="432" actId="20577"/>
          <ac:spMkLst>
            <pc:docMk/>
            <pc:sldMk cId="187191462" sldId="293"/>
            <ac:spMk id="2" creationId="{02BA5B0E-D59D-45BE-A261-62273A5C713F}"/>
          </ac:spMkLst>
        </pc:spChg>
        <pc:spChg chg="mod">
          <ac:chgData name="Jean Beaudet" userId="5ae2b813fd92f85c" providerId="LiveId" clId="{08BC3CAC-717A-4C34-BD0B-634746FDF756}" dt="2019-02-11T13:20:01.780" v="660" actId="113"/>
          <ac:spMkLst>
            <pc:docMk/>
            <pc:sldMk cId="187191462" sldId="293"/>
            <ac:spMk id="3" creationId="{6D99A6E1-5C4E-4350-B35B-0F0C88D99A3B}"/>
          </ac:spMkLst>
        </pc:spChg>
        <pc:spChg chg="add del mod">
          <ac:chgData name="Jean Beaudet" userId="5ae2b813fd92f85c" providerId="LiveId" clId="{08BC3CAC-717A-4C34-BD0B-634746FDF756}" dt="2019-02-11T13:21:18.096" v="708" actId="478"/>
          <ac:spMkLst>
            <pc:docMk/>
            <pc:sldMk cId="187191462" sldId="293"/>
            <ac:spMk id="4" creationId="{6EE8C622-D492-45DB-BA5F-FC381902818B}"/>
          </ac:spMkLst>
        </pc:spChg>
        <pc:spChg chg="add del mod">
          <ac:chgData name="Jean Beaudet" userId="5ae2b813fd92f85c" providerId="LiveId" clId="{08BC3CAC-717A-4C34-BD0B-634746FDF756}" dt="2019-02-11T13:24:09.324" v="940" actId="478"/>
          <ac:spMkLst>
            <pc:docMk/>
            <pc:sldMk cId="187191462" sldId="293"/>
            <ac:spMk id="5" creationId="{D5C20705-5A02-4C1C-AE11-16562B7A53D7}"/>
          </ac:spMkLst>
        </pc:spChg>
        <pc:spChg chg="add mod">
          <ac:chgData name="Jean Beaudet" userId="5ae2b813fd92f85c" providerId="LiveId" clId="{08BC3CAC-717A-4C34-BD0B-634746FDF756}" dt="2019-02-11T13:30:46.788" v="1229" actId="115"/>
          <ac:spMkLst>
            <pc:docMk/>
            <pc:sldMk cId="187191462" sldId="293"/>
            <ac:spMk id="6" creationId="{931F2234-9462-460A-BB96-2B48FF7FE981}"/>
          </ac:spMkLst>
        </pc:spChg>
        <pc:spChg chg="add mod">
          <ac:chgData name="Jean Beaudet" userId="5ae2b813fd92f85c" providerId="LiveId" clId="{08BC3CAC-717A-4C34-BD0B-634746FDF756}" dt="2019-02-11T13:31:12.039" v="1232" actId="14100"/>
          <ac:spMkLst>
            <pc:docMk/>
            <pc:sldMk cId="187191462" sldId="293"/>
            <ac:spMk id="8" creationId="{3D1D67C7-0D73-40F0-B9CA-2AB8F0096CB8}"/>
          </ac:spMkLst>
        </pc:spChg>
        <pc:picChg chg="add del mod">
          <ac:chgData name="Jean Beaudet" userId="5ae2b813fd92f85c" providerId="LiveId" clId="{08BC3CAC-717A-4C34-BD0B-634746FDF756}" dt="2019-02-11T13:30:15.426" v="1224" actId="478"/>
          <ac:picMkLst>
            <pc:docMk/>
            <pc:sldMk cId="187191462" sldId="293"/>
            <ac:picMk id="7" creationId="{82CAD1ED-4FCB-4BC2-BC05-8629068D66B8}"/>
          </ac:picMkLst>
        </pc:picChg>
      </pc:sldChg>
      <pc:sldChg chg="addSp delSp modSp add">
        <pc:chgData name="Jean Beaudet" userId="5ae2b813fd92f85c" providerId="LiveId" clId="{08BC3CAC-717A-4C34-BD0B-634746FDF756}" dt="2019-02-13T10:26:36.423" v="5020" actId="14100"/>
        <pc:sldMkLst>
          <pc:docMk/>
          <pc:sldMk cId="2772934184" sldId="294"/>
        </pc:sldMkLst>
        <pc:spChg chg="mod">
          <ac:chgData name="Jean Beaudet" userId="5ae2b813fd92f85c" providerId="LiveId" clId="{08BC3CAC-717A-4C34-BD0B-634746FDF756}" dt="2019-02-11T13:24:01.768" v="939" actId="20577"/>
          <ac:spMkLst>
            <pc:docMk/>
            <pc:sldMk cId="2772934184" sldId="294"/>
            <ac:spMk id="2" creationId="{02BA5B0E-D59D-45BE-A261-62273A5C713F}"/>
          </ac:spMkLst>
        </pc:spChg>
        <pc:spChg chg="del">
          <ac:chgData name="Jean Beaudet" userId="5ae2b813fd92f85c" providerId="LiveId" clId="{08BC3CAC-717A-4C34-BD0B-634746FDF756}" dt="2019-02-11T13:23:41.946" v="929" actId="478"/>
          <ac:spMkLst>
            <pc:docMk/>
            <pc:sldMk cId="2772934184" sldId="294"/>
            <ac:spMk id="3" creationId="{6D99A6E1-5C4E-4350-B35B-0F0C88D99A3B}"/>
          </ac:spMkLst>
        </pc:spChg>
        <pc:spChg chg="add mod">
          <ac:chgData name="Jean Beaudet" userId="5ae2b813fd92f85c" providerId="LiveId" clId="{08BC3CAC-717A-4C34-BD0B-634746FDF756}" dt="2019-02-13T10:13:32.675" v="4135" actId="114"/>
          <ac:spMkLst>
            <pc:docMk/>
            <pc:sldMk cId="2772934184" sldId="294"/>
            <ac:spMk id="3" creationId="{E5859198-C121-4AD9-9059-62AE55006340}"/>
          </ac:spMkLst>
        </pc:spChg>
        <pc:spChg chg="add mod">
          <ac:chgData name="Jean Beaudet" userId="5ae2b813fd92f85c" providerId="LiveId" clId="{08BC3CAC-717A-4C34-BD0B-634746FDF756}" dt="2019-02-13T10:22:22.183" v="4843" actId="20577"/>
          <ac:spMkLst>
            <pc:docMk/>
            <pc:sldMk cId="2772934184" sldId="294"/>
            <ac:spMk id="4" creationId="{A28FFD6F-0BC4-4193-93FF-5DF86BECDC46}"/>
          </ac:spMkLst>
        </pc:spChg>
        <pc:spChg chg="mod">
          <ac:chgData name="Jean Beaudet" userId="5ae2b813fd92f85c" providerId="LiveId" clId="{08BC3CAC-717A-4C34-BD0B-634746FDF756}" dt="2019-02-13T10:02:06.023" v="4034" actId="20577"/>
          <ac:spMkLst>
            <pc:docMk/>
            <pc:sldMk cId="2772934184" sldId="294"/>
            <ac:spMk id="5" creationId="{D5C20705-5A02-4C1C-AE11-16562B7A53D7}"/>
          </ac:spMkLst>
        </pc:spChg>
        <pc:spChg chg="add mod">
          <ac:chgData name="Jean Beaudet" userId="5ae2b813fd92f85c" providerId="LiveId" clId="{08BC3CAC-717A-4C34-BD0B-634746FDF756}" dt="2019-02-13T10:22:37.007" v="4845" actId="20577"/>
          <ac:spMkLst>
            <pc:docMk/>
            <pc:sldMk cId="2772934184" sldId="294"/>
            <ac:spMk id="6" creationId="{3DCDA2FD-195A-4529-BD3B-F826D9B53FBC}"/>
          </ac:spMkLst>
        </pc:spChg>
        <pc:spChg chg="add del mod">
          <ac:chgData name="Jean Beaudet" userId="5ae2b813fd92f85c" providerId="LiveId" clId="{08BC3CAC-717A-4C34-BD0B-634746FDF756}" dt="2019-02-11T13:23:49.239" v="930" actId="478"/>
          <ac:spMkLst>
            <pc:docMk/>
            <pc:sldMk cId="2772934184" sldId="294"/>
            <ac:spMk id="6" creationId="{550C866A-6B4B-4E25-A795-AF45C8D3B67D}"/>
          </ac:spMkLst>
        </pc:spChg>
        <pc:spChg chg="add mod">
          <ac:chgData name="Jean Beaudet" userId="5ae2b813fd92f85c" providerId="LiveId" clId="{08BC3CAC-717A-4C34-BD0B-634746FDF756}" dt="2019-02-13T10:04:09.587" v="4066" actId="20577"/>
          <ac:spMkLst>
            <pc:docMk/>
            <pc:sldMk cId="2772934184" sldId="294"/>
            <ac:spMk id="7" creationId="{62245438-7B2D-4DAD-826E-F1FF7AEBA109}"/>
          </ac:spMkLst>
        </pc:spChg>
        <pc:spChg chg="add mod">
          <ac:chgData name="Jean Beaudet" userId="5ae2b813fd92f85c" providerId="LiveId" clId="{08BC3CAC-717A-4C34-BD0B-634746FDF756}" dt="2019-02-13T10:13:17.172" v="4134" actId="6549"/>
          <ac:spMkLst>
            <pc:docMk/>
            <pc:sldMk cId="2772934184" sldId="294"/>
            <ac:spMk id="8" creationId="{87555D29-9BAA-479C-B28F-2BCE871718D5}"/>
          </ac:spMkLst>
        </pc:spChg>
        <pc:spChg chg="add mod">
          <ac:chgData name="Jean Beaudet" userId="5ae2b813fd92f85c" providerId="LiveId" clId="{08BC3CAC-717A-4C34-BD0B-634746FDF756}" dt="2019-02-13T10:07:14.974" v="4126" actId="1076"/>
          <ac:spMkLst>
            <pc:docMk/>
            <pc:sldMk cId="2772934184" sldId="294"/>
            <ac:spMk id="9" creationId="{CD0D4712-401F-4AA0-B0A1-49A364874E93}"/>
          </ac:spMkLst>
        </pc:spChg>
        <pc:spChg chg="add mod">
          <ac:chgData name="Jean Beaudet" userId="5ae2b813fd92f85c" providerId="LiveId" clId="{08BC3CAC-717A-4C34-BD0B-634746FDF756}" dt="2019-02-13T10:26:10.553" v="5015" actId="1076"/>
          <ac:spMkLst>
            <pc:docMk/>
            <pc:sldMk cId="2772934184" sldId="294"/>
            <ac:spMk id="17" creationId="{89718EEC-7E31-4A3C-A4A7-FEE45DE09FE1}"/>
          </ac:spMkLst>
        </pc:spChg>
        <pc:cxnChg chg="add mod">
          <ac:chgData name="Jean Beaudet" userId="5ae2b813fd92f85c" providerId="LiveId" clId="{08BC3CAC-717A-4C34-BD0B-634746FDF756}" dt="2019-02-13T10:08:22.276" v="4132" actId="14100"/>
          <ac:cxnSpMkLst>
            <pc:docMk/>
            <pc:sldMk cId="2772934184" sldId="294"/>
            <ac:cxnSpMk id="11" creationId="{1DD25937-7193-4169-99FB-35BF592751BB}"/>
          </ac:cxnSpMkLst>
        </pc:cxnChg>
        <pc:cxnChg chg="add mod">
          <ac:chgData name="Jean Beaudet" userId="5ae2b813fd92f85c" providerId="LiveId" clId="{08BC3CAC-717A-4C34-BD0B-634746FDF756}" dt="2019-02-13T10:22:48.013" v="4846" actId="14100"/>
          <ac:cxnSpMkLst>
            <pc:docMk/>
            <pc:sldMk cId="2772934184" sldId="294"/>
            <ac:cxnSpMk id="12" creationId="{5DE53D19-5B81-459D-8C9B-2CC11D5E60CC}"/>
          </ac:cxnSpMkLst>
        </pc:cxnChg>
        <pc:cxnChg chg="add mod">
          <ac:chgData name="Jean Beaudet" userId="5ae2b813fd92f85c" providerId="LiveId" clId="{08BC3CAC-717A-4C34-BD0B-634746FDF756}" dt="2019-02-13T10:26:36.423" v="5020" actId="14100"/>
          <ac:cxnSpMkLst>
            <pc:docMk/>
            <pc:sldMk cId="2772934184" sldId="294"/>
            <ac:cxnSpMk id="18" creationId="{8FD045F7-5990-4289-A8CD-31E5FEAEF8D4}"/>
          </ac:cxnSpMkLst>
        </pc:cxnChg>
      </pc:sldChg>
      <pc:sldChg chg="addSp delSp modSp add">
        <pc:chgData name="Jean Beaudet" userId="5ae2b813fd92f85c" providerId="LiveId" clId="{08BC3CAC-717A-4C34-BD0B-634746FDF756}" dt="2019-02-13T10:38:50.791" v="5330" actId="113"/>
        <pc:sldMkLst>
          <pc:docMk/>
          <pc:sldMk cId="3118299248" sldId="295"/>
        </pc:sldMkLst>
        <pc:spChg chg="mod">
          <ac:chgData name="Jean Beaudet" userId="5ae2b813fd92f85c" providerId="LiveId" clId="{08BC3CAC-717A-4C34-BD0B-634746FDF756}" dt="2019-02-11T21:56:27.222" v="1457" actId="20577"/>
          <ac:spMkLst>
            <pc:docMk/>
            <pc:sldMk cId="3118299248" sldId="295"/>
            <ac:spMk id="2" creationId="{8A280177-0011-4127-80BC-FF2B1074AEE3}"/>
          </ac:spMkLst>
        </pc:spChg>
        <pc:spChg chg="mod">
          <ac:chgData name="Jean Beaudet" userId="5ae2b813fd92f85c" providerId="LiveId" clId="{08BC3CAC-717A-4C34-BD0B-634746FDF756}" dt="2019-02-13T10:38:50.791" v="5330" actId="113"/>
          <ac:spMkLst>
            <pc:docMk/>
            <pc:sldMk cId="3118299248" sldId="295"/>
            <ac:spMk id="3" creationId="{6398A209-4DFB-4066-BB85-86BCC570D985}"/>
          </ac:spMkLst>
        </pc:spChg>
        <pc:spChg chg="add mod">
          <ac:chgData name="Jean Beaudet" userId="5ae2b813fd92f85c" providerId="LiveId" clId="{08BC3CAC-717A-4C34-BD0B-634746FDF756}" dt="2019-02-11T22:43:17.965" v="1963" actId="14100"/>
          <ac:spMkLst>
            <pc:docMk/>
            <pc:sldMk cId="3118299248" sldId="295"/>
            <ac:spMk id="5" creationId="{7E97595C-066A-4276-941B-172B0933D9C8}"/>
          </ac:spMkLst>
        </pc:spChg>
        <pc:picChg chg="add mod">
          <ac:chgData name="Jean Beaudet" userId="5ae2b813fd92f85c" providerId="LiveId" clId="{08BC3CAC-717A-4C34-BD0B-634746FDF756}" dt="2019-02-11T22:43:05.031" v="1960" actId="1076"/>
          <ac:picMkLst>
            <pc:docMk/>
            <pc:sldMk cId="3118299248" sldId="295"/>
            <ac:picMk id="4" creationId="{05D21D19-9E3E-4C9F-9A54-F33E8D931F64}"/>
          </ac:picMkLst>
        </pc:picChg>
        <pc:picChg chg="add del mod">
          <ac:chgData name="Jean Beaudet" userId="5ae2b813fd92f85c" providerId="LiveId" clId="{08BC3CAC-717A-4C34-BD0B-634746FDF756}" dt="2019-02-11T22:39:59.149" v="1839" actId="478"/>
          <ac:picMkLst>
            <pc:docMk/>
            <pc:sldMk cId="3118299248" sldId="295"/>
            <ac:picMk id="2050" creationId="{1F841CBF-4FFC-4D48-A220-E9E3805C6325}"/>
          </ac:picMkLst>
        </pc:picChg>
        <pc:picChg chg="add mod">
          <ac:chgData name="Jean Beaudet" userId="5ae2b813fd92f85c" providerId="LiveId" clId="{08BC3CAC-717A-4C34-BD0B-634746FDF756}" dt="2019-02-11T22:40:08.022" v="1841" actId="1076"/>
          <ac:picMkLst>
            <pc:docMk/>
            <pc:sldMk cId="3118299248" sldId="295"/>
            <ac:picMk id="2052" creationId="{1741E2BE-C636-4CB0-A9D5-2DD7F84111C1}"/>
          </ac:picMkLst>
        </pc:picChg>
      </pc:sldChg>
      <pc:sldChg chg="addSp modSp add">
        <pc:chgData name="Jean Beaudet" userId="5ae2b813fd92f85c" providerId="LiveId" clId="{08BC3CAC-717A-4C34-BD0B-634746FDF756}" dt="2019-02-13T10:43:16.116" v="5438" actId="20577"/>
        <pc:sldMkLst>
          <pc:docMk/>
          <pc:sldMk cId="1858233649" sldId="296"/>
        </pc:sldMkLst>
        <pc:spChg chg="mod">
          <ac:chgData name="Jean Beaudet" userId="5ae2b813fd92f85c" providerId="LiveId" clId="{08BC3CAC-717A-4C34-BD0B-634746FDF756}" dt="2019-02-13T10:43:16.116" v="5438" actId="20577"/>
          <ac:spMkLst>
            <pc:docMk/>
            <pc:sldMk cId="1858233649" sldId="296"/>
            <ac:spMk id="2" creationId="{18E83D29-802E-4AEF-9E8F-1580A1FECA7B}"/>
          </ac:spMkLst>
        </pc:spChg>
        <pc:spChg chg="mod">
          <ac:chgData name="Jean Beaudet" userId="5ae2b813fd92f85c" providerId="LiveId" clId="{08BC3CAC-717A-4C34-BD0B-634746FDF756}" dt="2019-02-13T08:46:28.594" v="2235" actId="20577"/>
          <ac:spMkLst>
            <pc:docMk/>
            <pc:sldMk cId="1858233649" sldId="296"/>
            <ac:spMk id="3" creationId="{60BD4FA4-4A1D-4D10-B77C-499CB1747649}"/>
          </ac:spMkLst>
        </pc:spChg>
        <pc:spChg chg="add mod">
          <ac:chgData name="Jean Beaudet" userId="5ae2b813fd92f85c" providerId="LiveId" clId="{08BC3CAC-717A-4C34-BD0B-634746FDF756}" dt="2019-02-13T08:45:12.049" v="2214" actId="1076"/>
          <ac:spMkLst>
            <pc:docMk/>
            <pc:sldMk cId="1858233649" sldId="296"/>
            <ac:spMk id="4" creationId="{A32092ED-C9BE-4836-9C8D-62F2409E8DC4}"/>
          </ac:spMkLst>
        </pc:spChg>
        <pc:picChg chg="add mod">
          <ac:chgData name="Jean Beaudet" userId="5ae2b813fd92f85c" providerId="LiveId" clId="{08BC3CAC-717A-4C34-BD0B-634746FDF756}" dt="2019-02-13T08:43:50.131" v="2199" actId="14100"/>
          <ac:picMkLst>
            <pc:docMk/>
            <pc:sldMk cId="1858233649" sldId="296"/>
            <ac:picMk id="1026" creationId="{EBAFB5B3-7968-41D5-87E5-461177582024}"/>
          </ac:picMkLst>
        </pc:picChg>
        <pc:picChg chg="add mod ord">
          <ac:chgData name="Jean Beaudet" userId="5ae2b813fd92f85c" providerId="LiveId" clId="{08BC3CAC-717A-4C34-BD0B-634746FDF756}" dt="2019-02-13T08:46:03.233" v="2229" actId="1076"/>
          <ac:picMkLst>
            <pc:docMk/>
            <pc:sldMk cId="1858233649" sldId="296"/>
            <ac:picMk id="1028" creationId="{2525296A-4901-4FBC-A08D-61AC2E7E8921}"/>
          </ac:picMkLst>
        </pc:picChg>
      </pc:sldChg>
      <pc:sldChg chg="addSp delSp modSp add">
        <pc:chgData name="Jean Beaudet" userId="5ae2b813fd92f85c" providerId="LiveId" clId="{08BC3CAC-717A-4C34-BD0B-634746FDF756}" dt="2019-02-13T18:35:41.339" v="6601" actId="404"/>
        <pc:sldMkLst>
          <pc:docMk/>
          <pc:sldMk cId="3092925719" sldId="297"/>
        </pc:sldMkLst>
        <pc:spChg chg="mod">
          <ac:chgData name="Jean Beaudet" userId="5ae2b813fd92f85c" providerId="LiveId" clId="{08BC3CAC-717A-4C34-BD0B-634746FDF756}" dt="2019-02-13T09:13:23.129" v="2640" actId="1076"/>
          <ac:spMkLst>
            <pc:docMk/>
            <pc:sldMk cId="3092925719" sldId="297"/>
            <ac:spMk id="2" creationId="{0428D471-6354-4C18-B18D-5140F19063EA}"/>
          </ac:spMkLst>
        </pc:spChg>
        <pc:spChg chg="mod">
          <ac:chgData name="Jean Beaudet" userId="5ae2b813fd92f85c" providerId="LiveId" clId="{08BC3CAC-717A-4C34-BD0B-634746FDF756}" dt="2019-02-13T18:30:25.977" v="6465" actId="14100"/>
          <ac:spMkLst>
            <pc:docMk/>
            <pc:sldMk cId="3092925719" sldId="297"/>
            <ac:spMk id="3" creationId="{9474301C-FC32-4AF0-AE93-ED0108E24F5A}"/>
          </ac:spMkLst>
        </pc:spChg>
        <pc:spChg chg="add del mod">
          <ac:chgData name="Jean Beaudet" userId="5ae2b813fd92f85c" providerId="LiveId" clId="{08BC3CAC-717A-4C34-BD0B-634746FDF756}" dt="2019-02-13T09:09:54.955" v="2605" actId="478"/>
          <ac:spMkLst>
            <pc:docMk/>
            <pc:sldMk cId="3092925719" sldId="297"/>
            <ac:spMk id="4" creationId="{37C0692B-3108-4129-A5B6-7B0E9303BCDB}"/>
          </ac:spMkLst>
        </pc:spChg>
        <pc:spChg chg="add del mod">
          <ac:chgData name="Jean Beaudet" userId="5ae2b813fd92f85c" providerId="LiveId" clId="{08BC3CAC-717A-4C34-BD0B-634746FDF756}" dt="2019-02-13T09:13:09.320" v="2635" actId="478"/>
          <ac:spMkLst>
            <pc:docMk/>
            <pc:sldMk cId="3092925719" sldId="297"/>
            <ac:spMk id="5" creationId="{3DFD7A57-405D-4C35-A1BC-5E2E770AD5FC}"/>
          </ac:spMkLst>
        </pc:spChg>
        <pc:spChg chg="add mod">
          <ac:chgData name="Jean Beaudet" userId="5ae2b813fd92f85c" providerId="LiveId" clId="{08BC3CAC-717A-4C34-BD0B-634746FDF756}" dt="2019-02-13T18:32:36.398" v="6559" actId="14100"/>
          <ac:spMkLst>
            <pc:docMk/>
            <pc:sldMk cId="3092925719" sldId="297"/>
            <ac:spMk id="6" creationId="{F541163D-F6BD-401C-87F8-898DA7E6CA02}"/>
          </ac:spMkLst>
        </pc:spChg>
        <pc:spChg chg="add del">
          <ac:chgData name="Jean Beaudet" userId="5ae2b813fd92f85c" providerId="LiveId" clId="{08BC3CAC-717A-4C34-BD0B-634746FDF756}" dt="2019-02-13T09:09:48.845" v="2603"/>
          <ac:spMkLst>
            <pc:docMk/>
            <pc:sldMk cId="3092925719" sldId="297"/>
            <ac:spMk id="7" creationId="{0A5DE7AB-D633-486A-97C3-FEB8C8079C6D}"/>
          </ac:spMkLst>
        </pc:spChg>
        <pc:spChg chg="add mod">
          <ac:chgData name="Jean Beaudet" userId="5ae2b813fd92f85c" providerId="LiveId" clId="{08BC3CAC-717A-4C34-BD0B-634746FDF756}" dt="2019-02-13T18:32:40.300" v="6560" actId="14100"/>
          <ac:spMkLst>
            <pc:docMk/>
            <pc:sldMk cId="3092925719" sldId="297"/>
            <ac:spMk id="8" creationId="{0658BCBE-C783-4835-A80F-6E1344C094EF}"/>
          </ac:spMkLst>
        </pc:spChg>
        <pc:spChg chg="add mod">
          <ac:chgData name="Jean Beaudet" userId="5ae2b813fd92f85c" providerId="LiveId" clId="{08BC3CAC-717A-4C34-BD0B-634746FDF756}" dt="2019-02-13T18:35:41.339" v="6601" actId="404"/>
          <ac:spMkLst>
            <pc:docMk/>
            <pc:sldMk cId="3092925719" sldId="297"/>
            <ac:spMk id="10" creationId="{66DFD912-161F-4454-8621-D983DF7D7878}"/>
          </ac:spMkLst>
        </pc:spChg>
        <pc:spChg chg="add del mod">
          <ac:chgData name="Jean Beaudet" userId="5ae2b813fd92f85c" providerId="LiveId" clId="{08BC3CAC-717A-4C34-BD0B-634746FDF756}" dt="2019-02-13T18:34:24.218" v="6572" actId="478"/>
          <ac:spMkLst>
            <pc:docMk/>
            <pc:sldMk cId="3092925719" sldId="297"/>
            <ac:spMk id="13" creationId="{2986395C-0084-4DAC-A4DF-FBB04FF1FCA2}"/>
          </ac:spMkLst>
        </pc:spChg>
        <pc:spChg chg="add mod">
          <ac:chgData name="Jean Beaudet" userId="5ae2b813fd92f85c" providerId="LiveId" clId="{08BC3CAC-717A-4C34-BD0B-634746FDF756}" dt="2019-02-13T18:35:15.041" v="6598" actId="1076"/>
          <ac:spMkLst>
            <pc:docMk/>
            <pc:sldMk cId="3092925719" sldId="297"/>
            <ac:spMk id="14" creationId="{BD96F993-A882-40BC-90AE-2073AE60A632}"/>
          </ac:spMkLst>
        </pc:spChg>
        <pc:cxnChg chg="add del mod">
          <ac:chgData name="Jean Beaudet" userId="5ae2b813fd92f85c" providerId="LiveId" clId="{08BC3CAC-717A-4C34-BD0B-634746FDF756}" dt="2019-02-13T18:30:54.731" v="6467" actId="11529"/>
          <ac:cxnSpMkLst>
            <pc:docMk/>
            <pc:sldMk cId="3092925719" sldId="297"/>
            <ac:cxnSpMk id="5" creationId="{48CB28E8-E878-4AD3-A99A-D2CCA12045A4}"/>
          </ac:cxnSpMkLst>
        </pc:cxnChg>
        <pc:cxnChg chg="add del mod">
          <ac:chgData name="Jean Beaudet" userId="5ae2b813fd92f85c" providerId="LiveId" clId="{08BC3CAC-717A-4C34-BD0B-634746FDF756}" dt="2019-02-13T18:33:52.042" v="6567" actId="478"/>
          <ac:cxnSpMkLst>
            <pc:docMk/>
            <pc:sldMk cId="3092925719" sldId="297"/>
            <ac:cxnSpMk id="9" creationId="{F61829A6-D03D-4F10-9975-8FEF80E32F67}"/>
          </ac:cxnSpMkLst>
        </pc:cxnChg>
        <pc:cxnChg chg="add del mod">
          <ac:chgData name="Jean Beaudet" userId="5ae2b813fd92f85c" providerId="LiveId" clId="{08BC3CAC-717A-4C34-BD0B-634746FDF756}" dt="2019-02-13T09:33:11.730" v="3500" actId="11529"/>
          <ac:cxnSpMkLst>
            <pc:docMk/>
            <pc:sldMk cId="3092925719" sldId="297"/>
            <ac:cxnSpMk id="10" creationId="{EB47A5D6-16F6-4E56-8B55-6F25530E7444}"/>
          </ac:cxnSpMkLst>
        </pc:cxnChg>
        <pc:cxnChg chg="add mod">
          <ac:chgData name="Jean Beaudet" userId="5ae2b813fd92f85c" providerId="LiveId" clId="{08BC3CAC-717A-4C34-BD0B-634746FDF756}" dt="2019-02-13T18:33:48.971" v="6566" actId="571"/>
          <ac:cxnSpMkLst>
            <pc:docMk/>
            <pc:sldMk cId="3092925719" sldId="297"/>
            <ac:cxnSpMk id="12" creationId="{A7E13E5C-5DDE-4B15-BE09-E3363A9342B5}"/>
          </ac:cxnSpMkLst>
        </pc:cxnChg>
      </pc:sldChg>
      <pc:sldChg chg="addSp delSp modSp add ord">
        <pc:chgData name="Jean Beaudet" userId="5ae2b813fd92f85c" providerId="LiveId" clId="{08BC3CAC-717A-4C34-BD0B-634746FDF756}" dt="2019-02-13T18:28:52.312" v="6323" actId="1076"/>
        <pc:sldMkLst>
          <pc:docMk/>
          <pc:sldMk cId="39886980" sldId="298"/>
        </pc:sldMkLst>
        <pc:spChg chg="mod">
          <ac:chgData name="Jean Beaudet" userId="5ae2b813fd92f85c" providerId="LiveId" clId="{08BC3CAC-717A-4C34-BD0B-634746FDF756}" dt="2019-02-13T09:16:39.054" v="2692" actId="20577"/>
          <ac:spMkLst>
            <pc:docMk/>
            <pc:sldMk cId="39886980" sldId="298"/>
            <ac:spMk id="2" creationId="{88F526F9-0335-4AE8-94FE-D521815C84E4}"/>
          </ac:spMkLst>
        </pc:spChg>
        <pc:spChg chg="mod">
          <ac:chgData name="Jean Beaudet" userId="5ae2b813fd92f85c" providerId="LiveId" clId="{08BC3CAC-717A-4C34-BD0B-634746FDF756}" dt="2019-02-13T18:28:04.935" v="6313" actId="20577"/>
          <ac:spMkLst>
            <pc:docMk/>
            <pc:sldMk cId="39886980" sldId="298"/>
            <ac:spMk id="3" creationId="{F40537EC-7768-4AA6-936C-7BA3C77DF3A7}"/>
          </ac:spMkLst>
        </pc:spChg>
        <pc:spChg chg="add mod">
          <ac:chgData name="Jean Beaudet" userId="5ae2b813fd92f85c" providerId="LiveId" clId="{08BC3CAC-717A-4C34-BD0B-634746FDF756}" dt="2019-02-13T18:28:52.312" v="6323" actId="1076"/>
          <ac:spMkLst>
            <pc:docMk/>
            <pc:sldMk cId="39886980" sldId="298"/>
            <ac:spMk id="4" creationId="{A78FE416-229E-4907-9286-F37FF849A88F}"/>
          </ac:spMkLst>
        </pc:spChg>
        <pc:spChg chg="add del">
          <ac:chgData name="Jean Beaudet" userId="5ae2b813fd92f85c" providerId="LiveId" clId="{08BC3CAC-717A-4C34-BD0B-634746FDF756}" dt="2019-02-13T09:26:42.068" v="3255"/>
          <ac:spMkLst>
            <pc:docMk/>
            <pc:sldMk cId="39886980" sldId="298"/>
            <ac:spMk id="5" creationId="{35DFF849-199F-4C8C-A41E-D08DD6101C57}"/>
          </ac:spMkLst>
        </pc:spChg>
        <pc:spChg chg="add del">
          <ac:chgData name="Jean Beaudet" userId="5ae2b813fd92f85c" providerId="LiveId" clId="{08BC3CAC-717A-4C34-BD0B-634746FDF756}" dt="2019-02-13T09:26:48.801" v="3257"/>
          <ac:spMkLst>
            <pc:docMk/>
            <pc:sldMk cId="39886980" sldId="298"/>
            <ac:spMk id="6" creationId="{AB1B3AA6-344A-4E01-A1D1-1A05A861AB89}"/>
          </ac:spMkLst>
        </pc:spChg>
        <pc:spChg chg="add mod">
          <ac:chgData name="Jean Beaudet" userId="5ae2b813fd92f85c" providerId="LiveId" clId="{08BC3CAC-717A-4C34-BD0B-634746FDF756}" dt="2019-02-13T18:28:32.199" v="6322" actId="20577"/>
          <ac:spMkLst>
            <pc:docMk/>
            <pc:sldMk cId="39886980" sldId="298"/>
            <ac:spMk id="7" creationId="{E4CF7BD0-3632-462A-A357-0CA5C5D99970}"/>
          </ac:spMkLst>
        </pc:spChg>
      </pc:sldChg>
      <pc:sldChg chg="addSp delSp modSp add">
        <pc:chgData name="Jean Beaudet" userId="5ae2b813fd92f85c" providerId="LiveId" clId="{08BC3CAC-717A-4C34-BD0B-634746FDF756}" dt="2019-02-13T10:37:35.038" v="5327" actId="790"/>
        <pc:sldMkLst>
          <pc:docMk/>
          <pc:sldMk cId="207976620" sldId="299"/>
        </pc:sldMkLst>
        <pc:spChg chg="mod">
          <ac:chgData name="Jean Beaudet" userId="5ae2b813fd92f85c" providerId="LiveId" clId="{08BC3CAC-717A-4C34-BD0B-634746FDF756}" dt="2019-02-13T09:33:51.055" v="3533" actId="20577"/>
          <ac:spMkLst>
            <pc:docMk/>
            <pc:sldMk cId="207976620" sldId="299"/>
            <ac:spMk id="2" creationId="{F3373382-8610-4266-A56E-5B0D3A1A81DB}"/>
          </ac:spMkLst>
        </pc:spChg>
        <pc:spChg chg="mod">
          <ac:chgData name="Jean Beaudet" userId="5ae2b813fd92f85c" providerId="LiveId" clId="{08BC3CAC-717A-4C34-BD0B-634746FDF756}" dt="2019-02-13T09:50:06.438" v="3887" actId="948"/>
          <ac:spMkLst>
            <pc:docMk/>
            <pc:sldMk cId="207976620" sldId="299"/>
            <ac:spMk id="3" creationId="{8876C8A4-F0F7-4F96-9A5F-0D2791C4B04A}"/>
          </ac:spMkLst>
        </pc:spChg>
        <pc:spChg chg="add del mod">
          <ac:chgData name="Jean Beaudet" userId="5ae2b813fd92f85c" providerId="LiveId" clId="{08BC3CAC-717A-4C34-BD0B-634746FDF756}" dt="2019-02-13T09:44:50.718" v="3862" actId="478"/>
          <ac:spMkLst>
            <pc:docMk/>
            <pc:sldMk cId="207976620" sldId="299"/>
            <ac:spMk id="4" creationId="{4EA5A820-4E76-4B26-A204-672C7604D60F}"/>
          </ac:spMkLst>
        </pc:spChg>
        <pc:spChg chg="add mod">
          <ac:chgData name="Jean Beaudet" userId="5ae2b813fd92f85c" providerId="LiveId" clId="{08BC3CAC-717A-4C34-BD0B-634746FDF756}" dt="2019-02-13T10:37:35.038" v="5327" actId="790"/>
          <ac:spMkLst>
            <pc:docMk/>
            <pc:sldMk cId="207976620" sldId="299"/>
            <ac:spMk id="5" creationId="{CE26908C-4312-4CD6-A898-C9BDCE2D0120}"/>
          </ac:spMkLst>
        </pc:spChg>
        <pc:spChg chg="add mod">
          <ac:chgData name="Jean Beaudet" userId="5ae2b813fd92f85c" providerId="LiveId" clId="{08BC3CAC-717A-4C34-BD0B-634746FDF756}" dt="2019-02-13T10:37:35.038" v="5327" actId="790"/>
          <ac:spMkLst>
            <pc:docMk/>
            <pc:sldMk cId="207976620" sldId="299"/>
            <ac:spMk id="6" creationId="{B3B038EF-477F-4BAB-A512-39C2B824E0AC}"/>
          </ac:spMkLst>
        </pc:spChg>
      </pc:sldChg>
      <pc:sldChg chg="addSp modSp add">
        <pc:chgData name="Jean Beaudet" userId="5ae2b813fd92f85c" providerId="LiveId" clId="{08BC3CAC-717A-4C34-BD0B-634746FDF756}" dt="2019-02-13T18:37:55.392" v="6649" actId="14100"/>
        <pc:sldMkLst>
          <pc:docMk/>
          <pc:sldMk cId="405939150" sldId="300"/>
        </pc:sldMkLst>
        <pc:spChg chg="mod">
          <ac:chgData name="Jean Beaudet" userId="5ae2b813fd92f85c" providerId="LiveId" clId="{08BC3CAC-717A-4C34-BD0B-634746FDF756}" dt="2019-02-13T10:13:55.404" v="4195" actId="20577"/>
          <ac:spMkLst>
            <pc:docMk/>
            <pc:sldMk cId="405939150" sldId="300"/>
            <ac:spMk id="2" creationId="{FD3E86AB-171E-4728-A990-6E65C4B65D5C}"/>
          </ac:spMkLst>
        </pc:spChg>
        <pc:spChg chg="mod">
          <ac:chgData name="Jean Beaudet" userId="5ae2b813fd92f85c" providerId="LiveId" clId="{08BC3CAC-717A-4C34-BD0B-634746FDF756}" dt="2019-02-13T18:37:18.484" v="6608" actId="255"/>
          <ac:spMkLst>
            <pc:docMk/>
            <pc:sldMk cId="405939150" sldId="300"/>
            <ac:spMk id="3" creationId="{170AF70C-983D-42DD-AD16-75ABBE10BBDD}"/>
          </ac:spMkLst>
        </pc:spChg>
        <pc:spChg chg="add mod">
          <ac:chgData name="Jean Beaudet" userId="5ae2b813fd92f85c" providerId="LiveId" clId="{08BC3CAC-717A-4C34-BD0B-634746FDF756}" dt="2019-02-13T18:37:51.226" v="6648" actId="14100"/>
          <ac:spMkLst>
            <pc:docMk/>
            <pc:sldMk cId="405939150" sldId="300"/>
            <ac:spMk id="4" creationId="{4466F213-0736-412E-96E1-3A5CD8BECE40}"/>
          </ac:spMkLst>
        </pc:spChg>
        <pc:spChg chg="add mod">
          <ac:chgData name="Jean Beaudet" userId="5ae2b813fd92f85c" providerId="LiveId" clId="{08BC3CAC-717A-4C34-BD0B-634746FDF756}" dt="2019-02-13T18:37:45.920" v="6647" actId="1038"/>
          <ac:spMkLst>
            <pc:docMk/>
            <pc:sldMk cId="405939150" sldId="300"/>
            <ac:spMk id="5" creationId="{35E2975D-5099-4EE9-A3F2-F9E60DC6A081}"/>
          </ac:spMkLst>
        </pc:spChg>
        <pc:spChg chg="add mod">
          <ac:chgData name="Jean Beaudet" userId="5ae2b813fd92f85c" providerId="LiveId" clId="{08BC3CAC-717A-4C34-BD0B-634746FDF756}" dt="2019-02-13T18:37:45.920" v="6647" actId="1038"/>
          <ac:spMkLst>
            <pc:docMk/>
            <pc:sldMk cId="405939150" sldId="300"/>
            <ac:spMk id="6" creationId="{21EFB8F8-5E11-4908-AF78-2F20EDF52879}"/>
          </ac:spMkLst>
        </pc:spChg>
        <pc:spChg chg="add mod">
          <ac:chgData name="Jean Beaudet" userId="5ae2b813fd92f85c" providerId="LiveId" clId="{08BC3CAC-717A-4C34-BD0B-634746FDF756}" dt="2019-02-13T18:37:55.392" v="6649" actId="14100"/>
          <ac:spMkLst>
            <pc:docMk/>
            <pc:sldMk cId="405939150" sldId="300"/>
            <ac:spMk id="7" creationId="{B15205AF-4F4D-4463-AD00-6DA2D1B31CEB}"/>
          </ac:spMkLst>
        </pc:spChg>
        <pc:spChg chg="add mod">
          <ac:chgData name="Jean Beaudet" userId="5ae2b813fd92f85c" providerId="LiveId" clId="{08BC3CAC-717A-4C34-BD0B-634746FDF756}" dt="2019-02-13T18:37:45.920" v="6647" actId="1038"/>
          <ac:spMkLst>
            <pc:docMk/>
            <pc:sldMk cId="405939150" sldId="300"/>
            <ac:spMk id="8" creationId="{DE481D71-2B76-492A-8DB7-E553FF292CEC}"/>
          </ac:spMkLst>
        </pc:spChg>
      </pc:sldChg>
      <pc:sldChg chg="addSp delSp modSp add">
        <pc:chgData name="Jean Beaudet" userId="5ae2b813fd92f85c" providerId="LiveId" clId="{08BC3CAC-717A-4C34-BD0B-634746FDF756}" dt="2019-02-13T10:36:29.593" v="5325" actId="14100"/>
        <pc:sldMkLst>
          <pc:docMk/>
          <pc:sldMk cId="1370515263" sldId="301"/>
        </pc:sldMkLst>
        <pc:spChg chg="mod">
          <ac:chgData name="Jean Beaudet" userId="5ae2b813fd92f85c" providerId="LiveId" clId="{08BC3CAC-717A-4C34-BD0B-634746FDF756}" dt="2019-02-13T10:31:45.060" v="5074" actId="20577"/>
          <ac:spMkLst>
            <pc:docMk/>
            <pc:sldMk cId="1370515263" sldId="301"/>
            <ac:spMk id="2" creationId="{71432298-2AB6-4B8E-80DD-98CF4180D942}"/>
          </ac:spMkLst>
        </pc:spChg>
        <pc:spChg chg="add del">
          <ac:chgData name="Jean Beaudet" userId="5ae2b813fd92f85c" providerId="LiveId" clId="{08BC3CAC-717A-4C34-BD0B-634746FDF756}" dt="2019-02-13T10:30:57.205" v="5026" actId="478"/>
          <ac:spMkLst>
            <pc:docMk/>
            <pc:sldMk cId="1370515263" sldId="301"/>
            <ac:spMk id="3" creationId="{3D9C0CF5-EF08-4763-8083-6CE9929E061C}"/>
          </ac:spMkLst>
        </pc:spChg>
        <pc:spChg chg="add del">
          <ac:chgData name="Jean Beaudet" userId="5ae2b813fd92f85c" providerId="LiveId" clId="{08BC3CAC-717A-4C34-BD0B-634746FDF756}" dt="2019-02-13T10:28:45.441" v="5023"/>
          <ac:spMkLst>
            <pc:docMk/>
            <pc:sldMk cId="1370515263" sldId="301"/>
            <ac:spMk id="4" creationId="{61F2938A-5AC0-4407-B569-018AC93594CE}"/>
          </ac:spMkLst>
        </pc:spChg>
        <pc:spChg chg="add del">
          <ac:chgData name="Jean Beaudet" userId="5ae2b813fd92f85c" providerId="LiveId" clId="{08BC3CAC-717A-4C34-BD0B-634746FDF756}" dt="2019-02-13T10:28:52.931" v="5025"/>
          <ac:spMkLst>
            <pc:docMk/>
            <pc:sldMk cId="1370515263" sldId="301"/>
            <ac:spMk id="5" creationId="{EEE9D46D-0DA4-4698-9A3D-ACF32886ADB9}"/>
          </ac:spMkLst>
        </pc:spChg>
        <pc:spChg chg="add mod">
          <ac:chgData name="Jean Beaudet" userId="5ae2b813fd92f85c" providerId="LiveId" clId="{08BC3CAC-717A-4C34-BD0B-634746FDF756}" dt="2019-02-13T10:33:51.361" v="5243" actId="948"/>
          <ac:spMkLst>
            <pc:docMk/>
            <pc:sldMk cId="1370515263" sldId="301"/>
            <ac:spMk id="7" creationId="{5159E2C4-50CD-4396-9035-7C1BE7984D9F}"/>
          </ac:spMkLst>
        </pc:spChg>
        <pc:spChg chg="add mod">
          <ac:chgData name="Jean Beaudet" userId="5ae2b813fd92f85c" providerId="LiveId" clId="{08BC3CAC-717A-4C34-BD0B-634746FDF756}" dt="2019-02-13T10:33:33.053" v="5241" actId="14100"/>
          <ac:spMkLst>
            <pc:docMk/>
            <pc:sldMk cId="1370515263" sldId="301"/>
            <ac:spMk id="8" creationId="{1F178F79-BF65-4A83-BB1E-56F6DA63A5A1}"/>
          </ac:spMkLst>
        </pc:spChg>
        <pc:spChg chg="add mod">
          <ac:chgData name="Jean Beaudet" userId="5ae2b813fd92f85c" providerId="LiveId" clId="{08BC3CAC-717A-4C34-BD0B-634746FDF756}" dt="2019-02-13T10:36:22.804" v="5324" actId="692"/>
          <ac:spMkLst>
            <pc:docMk/>
            <pc:sldMk cId="1370515263" sldId="301"/>
            <ac:spMk id="9" creationId="{FA08A150-4997-46F8-8D9E-669D4F5E27FC}"/>
          </ac:spMkLst>
        </pc:spChg>
        <pc:picChg chg="add mod">
          <ac:chgData name="Jean Beaudet" userId="5ae2b813fd92f85c" providerId="LiveId" clId="{08BC3CAC-717A-4C34-BD0B-634746FDF756}" dt="2019-02-13T10:31:28.729" v="5031" actId="1076"/>
          <ac:picMkLst>
            <pc:docMk/>
            <pc:sldMk cId="1370515263" sldId="301"/>
            <ac:picMk id="6" creationId="{8ADBCF9F-B930-40DB-B67B-E82DDE0174A5}"/>
          </ac:picMkLst>
        </pc:picChg>
        <pc:cxnChg chg="add mod">
          <ac:chgData name="Jean Beaudet" userId="5ae2b813fd92f85c" providerId="LiveId" clId="{08BC3CAC-717A-4C34-BD0B-634746FDF756}" dt="2019-02-13T10:36:29.593" v="5325" actId="14100"/>
          <ac:cxnSpMkLst>
            <pc:docMk/>
            <pc:sldMk cId="1370515263" sldId="301"/>
            <ac:cxnSpMk id="11" creationId="{5E4C9CF1-C02B-4E12-9C9D-069E28ABCB8F}"/>
          </ac:cxnSpMkLst>
        </pc:cxnChg>
      </pc:sldChg>
      <pc:sldChg chg="addSp delSp modSp add">
        <pc:chgData name="Jean Beaudet" userId="5ae2b813fd92f85c" providerId="LiveId" clId="{08BC3CAC-717A-4C34-BD0B-634746FDF756}" dt="2019-02-13T18:25:13.893" v="6286" actId="208"/>
        <pc:sldMkLst>
          <pc:docMk/>
          <pc:sldMk cId="1048019183" sldId="302"/>
        </pc:sldMkLst>
        <pc:spChg chg="mod">
          <ac:chgData name="Jean Beaudet" userId="5ae2b813fd92f85c" providerId="LiveId" clId="{08BC3CAC-717A-4C34-BD0B-634746FDF756}" dt="2019-02-13T17:59:45.060" v="5695" actId="313"/>
          <ac:spMkLst>
            <pc:docMk/>
            <pc:sldMk cId="1048019183" sldId="302"/>
            <ac:spMk id="2" creationId="{C11CA89A-BECE-498A-8C05-A4A0363EED6F}"/>
          </ac:spMkLst>
        </pc:spChg>
        <pc:spChg chg="mod">
          <ac:chgData name="Jean Beaudet" userId="5ae2b813fd92f85c" providerId="LiveId" clId="{08BC3CAC-717A-4C34-BD0B-634746FDF756}" dt="2019-02-13T18:20:54.266" v="6199" actId="948"/>
          <ac:spMkLst>
            <pc:docMk/>
            <pc:sldMk cId="1048019183" sldId="302"/>
            <ac:spMk id="3" creationId="{DA410E47-8F48-4A0C-AA96-BBA1BB82E093}"/>
          </ac:spMkLst>
        </pc:spChg>
        <pc:spChg chg="add mod">
          <ac:chgData name="Jean Beaudet" userId="5ae2b813fd92f85c" providerId="LiveId" clId="{08BC3CAC-717A-4C34-BD0B-634746FDF756}" dt="2019-02-13T18:24:44.645" v="6285" actId="6549"/>
          <ac:spMkLst>
            <pc:docMk/>
            <pc:sldMk cId="1048019183" sldId="302"/>
            <ac:spMk id="4" creationId="{3E7BD695-4058-4AFE-A7BB-B35B5D629328}"/>
          </ac:spMkLst>
        </pc:spChg>
        <pc:spChg chg="add mod">
          <ac:chgData name="Jean Beaudet" userId="5ae2b813fd92f85c" providerId="LiveId" clId="{08BC3CAC-717A-4C34-BD0B-634746FDF756}" dt="2019-02-13T18:25:13.893" v="6286" actId="208"/>
          <ac:spMkLst>
            <pc:docMk/>
            <pc:sldMk cId="1048019183" sldId="302"/>
            <ac:spMk id="7" creationId="{047844B6-22CC-4B9C-907C-88AB74A33992}"/>
          </ac:spMkLst>
        </pc:spChg>
        <pc:spChg chg="add mod">
          <ac:chgData name="Jean Beaudet" userId="5ae2b813fd92f85c" providerId="LiveId" clId="{08BC3CAC-717A-4C34-BD0B-634746FDF756}" dt="2019-02-13T18:25:13.893" v="6286" actId="208"/>
          <ac:spMkLst>
            <pc:docMk/>
            <pc:sldMk cId="1048019183" sldId="302"/>
            <ac:spMk id="8" creationId="{E0D08C7B-2D13-4947-861A-1D8D63113ABD}"/>
          </ac:spMkLst>
        </pc:spChg>
        <pc:spChg chg="add del mod">
          <ac:chgData name="Jean Beaudet" userId="5ae2b813fd92f85c" providerId="LiveId" clId="{08BC3CAC-717A-4C34-BD0B-634746FDF756}" dt="2019-02-13T18:23:23.121" v="6268" actId="11529"/>
          <ac:spMkLst>
            <pc:docMk/>
            <pc:sldMk cId="1048019183" sldId="302"/>
            <ac:spMk id="11" creationId="{D5A59C42-F6D6-4A20-89E4-1E18468DBA8D}"/>
          </ac:spMkLst>
        </pc:spChg>
        <pc:picChg chg="add mod">
          <ac:chgData name="Jean Beaudet" userId="5ae2b813fd92f85c" providerId="LiveId" clId="{08BC3CAC-717A-4C34-BD0B-634746FDF756}" dt="2019-02-13T18:19:30.653" v="6193" actId="1076"/>
          <ac:picMkLst>
            <pc:docMk/>
            <pc:sldMk cId="1048019183" sldId="302"/>
            <ac:picMk id="5" creationId="{0474A6B8-8009-4334-BC29-03A4F1928C67}"/>
          </ac:picMkLst>
        </pc:picChg>
        <pc:picChg chg="add mod">
          <ac:chgData name="Jean Beaudet" userId="5ae2b813fd92f85c" providerId="LiveId" clId="{08BC3CAC-717A-4C34-BD0B-634746FDF756}" dt="2019-02-13T18:20:20.649" v="6196" actId="14100"/>
          <ac:picMkLst>
            <pc:docMk/>
            <pc:sldMk cId="1048019183" sldId="302"/>
            <ac:picMk id="6" creationId="{58269D01-E631-41C4-8BDF-845C01AD0353}"/>
          </ac:picMkLst>
        </pc:picChg>
        <pc:cxnChg chg="add mod">
          <ac:chgData name="Jean Beaudet" userId="5ae2b813fd92f85c" providerId="LiveId" clId="{08BC3CAC-717A-4C34-BD0B-634746FDF756}" dt="2019-02-13T18:24:03.192" v="6274" actId="1076"/>
          <ac:cxnSpMkLst>
            <pc:docMk/>
            <pc:sldMk cId="1048019183" sldId="302"/>
            <ac:cxnSpMk id="10" creationId="{43A19D87-6B64-4518-A5DE-D7A9E688E5BF}"/>
          </ac:cxnSpMkLst>
        </pc:cxnChg>
        <pc:cxnChg chg="add mod">
          <ac:chgData name="Jean Beaudet" userId="5ae2b813fd92f85c" providerId="LiveId" clId="{08BC3CAC-717A-4C34-BD0B-634746FDF756}" dt="2019-02-13T18:24:15.304" v="6279" actId="20577"/>
          <ac:cxnSpMkLst>
            <pc:docMk/>
            <pc:sldMk cId="1048019183" sldId="302"/>
            <ac:cxnSpMk id="13" creationId="{53F32A34-DAF8-4F3C-9A40-EED8B999B83B}"/>
          </ac:cxnSpMkLst>
        </pc:cxnChg>
      </pc:sldChg>
      <pc:sldChg chg="addSp delSp modSp add">
        <pc:chgData name="Jean Beaudet" userId="5ae2b813fd92f85c" providerId="LiveId" clId="{08BC3CAC-717A-4C34-BD0B-634746FDF756}" dt="2019-02-13T18:50:15.812" v="6986" actId="1076"/>
        <pc:sldMkLst>
          <pc:docMk/>
          <pc:sldMk cId="3211525987" sldId="303"/>
        </pc:sldMkLst>
        <pc:spChg chg="mod">
          <ac:chgData name="Jean Beaudet" userId="5ae2b813fd92f85c" providerId="LiveId" clId="{08BC3CAC-717A-4C34-BD0B-634746FDF756}" dt="2019-02-13T18:48:24.140" v="6879" actId="114"/>
          <ac:spMkLst>
            <pc:docMk/>
            <pc:sldMk cId="3211525987" sldId="303"/>
            <ac:spMk id="2" creationId="{8949E6C1-A72B-4072-A159-FC2FB3DE6234}"/>
          </ac:spMkLst>
        </pc:spChg>
        <pc:spChg chg="mod">
          <ac:chgData name="Jean Beaudet" userId="5ae2b813fd92f85c" providerId="LiveId" clId="{08BC3CAC-717A-4C34-BD0B-634746FDF756}" dt="2019-02-13T18:50:09.099" v="6985" actId="20577"/>
          <ac:spMkLst>
            <pc:docMk/>
            <pc:sldMk cId="3211525987" sldId="303"/>
            <ac:spMk id="3" creationId="{027E0286-3A9A-4C96-8551-249D937CD0D6}"/>
          </ac:spMkLst>
        </pc:spChg>
        <pc:spChg chg="add del mod">
          <ac:chgData name="Jean Beaudet" userId="5ae2b813fd92f85c" providerId="LiveId" clId="{08BC3CAC-717A-4C34-BD0B-634746FDF756}" dt="2019-02-13T18:43:54.589" v="6834" actId="478"/>
          <ac:spMkLst>
            <pc:docMk/>
            <pc:sldMk cId="3211525987" sldId="303"/>
            <ac:spMk id="4" creationId="{ED3A8F22-165C-45B3-B2E5-A4733C5E0F73}"/>
          </ac:spMkLst>
        </pc:spChg>
        <pc:spChg chg="add mod">
          <ac:chgData name="Jean Beaudet" userId="5ae2b813fd92f85c" providerId="LiveId" clId="{08BC3CAC-717A-4C34-BD0B-634746FDF756}" dt="2019-02-13T18:50:15.812" v="6986" actId="1076"/>
          <ac:spMkLst>
            <pc:docMk/>
            <pc:sldMk cId="3211525987" sldId="303"/>
            <ac:spMk id="5" creationId="{A398AF36-692A-4FCE-8838-784C6858402D}"/>
          </ac:spMkLst>
        </pc:spChg>
        <pc:spChg chg="add mod">
          <ac:chgData name="Jean Beaudet" userId="5ae2b813fd92f85c" providerId="LiveId" clId="{08BC3CAC-717A-4C34-BD0B-634746FDF756}" dt="2019-02-13T18:49:46.236" v="6975" actId="114"/>
          <ac:spMkLst>
            <pc:docMk/>
            <pc:sldMk cId="3211525987" sldId="303"/>
            <ac:spMk id="7" creationId="{A0B05835-85B4-48D9-8DA1-1AC54B50E361}"/>
          </ac:spMkLst>
        </pc:spChg>
        <pc:picChg chg="add mod">
          <ac:chgData name="Jean Beaudet" userId="5ae2b813fd92f85c" providerId="LiveId" clId="{08BC3CAC-717A-4C34-BD0B-634746FDF756}" dt="2019-02-13T18:49:53.084" v="6976" actId="1076"/>
          <ac:picMkLst>
            <pc:docMk/>
            <pc:sldMk cId="3211525987" sldId="303"/>
            <ac:picMk id="6" creationId="{C9B99141-58AE-4D23-91DA-36BC0234A79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85B0C7-1D95-4FF4-B4CB-FD0B09542881}" type="datetimeFigureOut">
              <a:rPr lang="fr-CA" smtClean="0"/>
              <a:t>2019-04-28</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1C639-C83D-4EC0-995E-64C462D00D69}" type="slidenum">
              <a:rPr lang="fr-CA" smtClean="0"/>
              <a:t>‹#›</a:t>
            </a:fld>
            <a:endParaRPr lang="fr-CA"/>
          </a:p>
        </p:txBody>
      </p:sp>
    </p:spTree>
    <p:extLst>
      <p:ext uri="{BB962C8B-B14F-4D97-AF65-F5344CB8AC3E}">
        <p14:creationId xmlns:p14="http://schemas.microsoft.com/office/powerpoint/2010/main" val="70609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a:t>
            </a:r>
            <a:r>
              <a:rPr lang="fr-CA" dirty="0" err="1" smtClean="0"/>
              <a:t>deuxiemeul</a:t>
            </a:r>
            <a:r>
              <a:rPr lang="fr-CA" dirty="0" smtClean="0"/>
              <a:t>")</a:t>
            </a:r>
            <a:r>
              <a:rPr lang="fr-CA" baseline="0" dirty="0" smtClean="0"/>
              <a:t>.</a:t>
            </a:r>
            <a:r>
              <a:rPr lang="fr-CA" baseline="0" dirty="0" err="1" smtClean="0"/>
              <a:t>hide</a:t>
            </a:r>
            <a:r>
              <a:rPr lang="fr-CA" baseline="0" dirty="0" smtClean="0"/>
              <a:t>();</a:t>
            </a:r>
          </a:p>
          <a:p>
            <a:r>
              <a:rPr lang="fr-CA" baseline="0" dirty="0" smtClean="0"/>
              <a:t>$('li[class="impair"]')</a:t>
            </a:r>
          </a:p>
        </p:txBody>
      </p:sp>
      <p:sp>
        <p:nvSpPr>
          <p:cNvPr id="4" name="Slide Number Placeholder 3"/>
          <p:cNvSpPr>
            <a:spLocks noGrp="1"/>
          </p:cNvSpPr>
          <p:nvPr>
            <p:ph type="sldNum" sz="quarter" idx="10"/>
          </p:nvPr>
        </p:nvSpPr>
        <p:spPr/>
        <p:txBody>
          <a:bodyPr/>
          <a:lstStyle/>
          <a:p>
            <a:fld id="{90C1C639-C83D-4EC0-995E-64C462D00D69}" type="slidenum">
              <a:rPr lang="fr-CA" smtClean="0"/>
              <a:t>17</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26</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27</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28</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29</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30</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31</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32</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33</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34</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35</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a:t>
            </a:r>
            <a:r>
              <a:rPr lang="fr-CA" dirty="0" err="1" smtClean="0"/>
              <a:t>ul</a:t>
            </a:r>
            <a:r>
              <a:rPr lang="fr-CA" baseline="0" dirty="0" smtClean="0"/>
              <a:t> </a:t>
            </a:r>
            <a:r>
              <a:rPr lang="fr-CA" baseline="0" dirty="0" err="1" smtClean="0"/>
              <a:t>li:eq</a:t>
            </a:r>
            <a:r>
              <a:rPr lang="fr-CA" baseline="0" dirty="0" smtClean="0"/>
              <a:t>(1)").</a:t>
            </a:r>
            <a:r>
              <a:rPr lang="fr-CA" baseline="0" dirty="0" err="1" smtClean="0"/>
              <a:t>hide</a:t>
            </a:r>
            <a:r>
              <a:rPr lang="fr-CA" baseline="0" dirty="0" smtClean="0"/>
              <a:t>();</a:t>
            </a:r>
          </a:p>
          <a:p>
            <a:r>
              <a:rPr lang="fr-CA" baseline="0" dirty="0" smtClean="0"/>
              <a:t>$('li[class="impair"]')</a:t>
            </a:r>
          </a:p>
        </p:txBody>
      </p:sp>
      <p:sp>
        <p:nvSpPr>
          <p:cNvPr id="4" name="Slide Number Placeholder 3"/>
          <p:cNvSpPr>
            <a:spLocks noGrp="1"/>
          </p:cNvSpPr>
          <p:nvPr>
            <p:ph type="sldNum" sz="quarter" idx="10"/>
          </p:nvPr>
        </p:nvSpPr>
        <p:spPr/>
        <p:txBody>
          <a:bodyPr/>
          <a:lstStyle/>
          <a:p>
            <a:fld id="{90C1C639-C83D-4EC0-995E-64C462D00D69}" type="slidenum">
              <a:rPr lang="fr-CA" smtClean="0"/>
              <a:t>18</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36</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37</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38</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39</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40</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41</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42</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43</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44</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45</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19</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46</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47</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48</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49</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50</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51</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52</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53</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54</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55</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20</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56</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57</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58</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59</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21</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22</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23</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24</a:t>
            </a:fld>
            <a:endParaRPr lang="fr-CA"/>
          </a:p>
        </p:txBody>
      </p:sp>
    </p:spTree>
    <p:extLst>
      <p:ext uri="{BB962C8B-B14F-4D97-AF65-F5344CB8AC3E}">
        <p14:creationId xmlns:p14="http://schemas.microsoft.com/office/powerpoint/2010/main" val="655548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aseline="0" dirty="0" smtClean="0"/>
          </a:p>
        </p:txBody>
      </p:sp>
      <p:sp>
        <p:nvSpPr>
          <p:cNvPr id="4" name="Slide Number Placeholder 3"/>
          <p:cNvSpPr>
            <a:spLocks noGrp="1"/>
          </p:cNvSpPr>
          <p:nvPr>
            <p:ph type="sldNum" sz="quarter" idx="10"/>
          </p:nvPr>
        </p:nvSpPr>
        <p:spPr/>
        <p:txBody>
          <a:bodyPr/>
          <a:lstStyle/>
          <a:p>
            <a:fld id="{90C1C639-C83D-4EC0-995E-64C462D00D69}" type="slidenum">
              <a:rPr lang="fr-CA" smtClean="0"/>
              <a:t>25</a:t>
            </a:fld>
            <a:endParaRPr lang="fr-CA"/>
          </a:p>
        </p:txBody>
      </p:sp>
    </p:spTree>
    <p:extLst>
      <p:ext uri="{BB962C8B-B14F-4D97-AF65-F5344CB8AC3E}">
        <p14:creationId xmlns:p14="http://schemas.microsoft.com/office/powerpoint/2010/main" val="655548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9143999" cy="385157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ctrTitle"/>
          </p:nvPr>
        </p:nvSpPr>
        <p:spPr>
          <a:xfrm>
            <a:off x="685800" y="2516886"/>
            <a:ext cx="8077200" cy="1255014"/>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a:t>Modifiez le style du titre</a:t>
            </a:r>
            <a:endParaRPr kumimoji="0" lang="en-US"/>
          </a:p>
        </p:txBody>
      </p:sp>
      <p:sp>
        <p:nvSpPr>
          <p:cNvPr id="3" name="Sous-titre 2"/>
          <p:cNvSpPr>
            <a:spLocks noGrp="1"/>
          </p:cNvSpPr>
          <p:nvPr>
            <p:ph type="subTitle" idx="1"/>
          </p:nvPr>
        </p:nvSpPr>
        <p:spPr>
          <a:xfrm>
            <a:off x="685800" y="1371600"/>
            <a:ext cx="8077200" cy="1124712"/>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a:t>Modifiez le style des sous-titres du masque</a:t>
            </a:r>
            <a:endParaRPr kumimoji="0" lang="en-US"/>
          </a:p>
        </p:txBody>
      </p:sp>
      <p:sp>
        <p:nvSpPr>
          <p:cNvPr id="4" name="Espace réservé de la date 3"/>
          <p:cNvSpPr>
            <a:spLocks noGrp="1"/>
          </p:cNvSpPr>
          <p:nvPr>
            <p:ph type="dt" sz="half" idx="10"/>
          </p:nvPr>
        </p:nvSpPr>
        <p:spPr/>
        <p:txBody>
          <a:bodyPr/>
          <a:lstStyle/>
          <a:p>
            <a:fld id="{DD2E0069-D023-415D-9EAC-E8AAD2BE8528}" type="datetimeFigureOut">
              <a:rPr lang="fr-FR" smtClean="0"/>
              <a:t>28/04/2019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a:t>
            </a:fld>
            <a:endParaRPr lang="fr-FR"/>
          </a:p>
        </p:txBody>
      </p:sp>
      <p:sp>
        <p:nvSpPr>
          <p:cNvPr id="10" name="Rectangle 9"/>
          <p:cNvSpPr/>
          <p:nvPr/>
        </p:nvSpPr>
        <p:spPr bwMode="invGray">
          <a:xfrm>
            <a:off x="0" y="384625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D2E0069-D023-415D-9EAC-E8AAD2BE8528}" type="datetimeFigureOut">
              <a:rPr lang="fr-FR" smtClean="0"/>
              <a:t>28/04/2019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51435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8" y="0"/>
            <a:ext cx="2514601" cy="51435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vertical 1"/>
          <p:cNvSpPr>
            <a:spLocks noGrp="1"/>
          </p:cNvSpPr>
          <p:nvPr>
            <p:ph type="title" orient="vert"/>
          </p:nvPr>
        </p:nvSpPr>
        <p:spPr>
          <a:xfrm>
            <a:off x="6781800" y="205980"/>
            <a:ext cx="1905000" cy="4388644"/>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28600"/>
            <a:ext cx="6019800" cy="4388644"/>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D2E0069-D023-415D-9EAC-E8AAD2BE8528}" type="datetimeFigureOut">
              <a:rPr lang="fr-FR" smtClean="0"/>
              <a:t>28/04/2019</a:t>
            </a:fld>
            <a:endParaRPr lang="fr-FR"/>
          </a:p>
        </p:txBody>
      </p:sp>
      <p:sp>
        <p:nvSpPr>
          <p:cNvPr id="5" name="Espace réservé du pied de page 4"/>
          <p:cNvSpPr>
            <a:spLocks noGrp="1"/>
          </p:cNvSpPr>
          <p:nvPr>
            <p:ph type="ftr" sz="quarter" idx="11"/>
          </p:nvPr>
        </p:nvSpPr>
        <p:spPr>
          <a:xfrm>
            <a:off x="2640597" y="4783095"/>
            <a:ext cx="3836404" cy="273844"/>
          </a:xfrm>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16586"/>
            <a:ext cx="8229600" cy="939546"/>
          </a:xfrm>
        </p:spPr>
        <p:txBody>
          <a:bodyPr/>
          <a:lstStyle/>
          <a:p>
            <a:r>
              <a:rPr kumimoji="0" lang="fr-FR"/>
              <a:t>Modifiez le style du titre</a:t>
            </a:r>
            <a:endParaRPr kumimoji="0" lang="en-US"/>
          </a:p>
        </p:txBody>
      </p:sp>
      <p:sp>
        <p:nvSpPr>
          <p:cNvPr id="3" name="Espace réservé du contenu 2"/>
          <p:cNvSpPr>
            <a:spLocks noGrp="1"/>
          </p:cNvSpPr>
          <p:nvPr>
            <p:ph idx="1"/>
          </p:nvPr>
        </p:nvSpPr>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4" name="Espace réservé de la date 3"/>
          <p:cNvSpPr>
            <a:spLocks noGrp="1"/>
          </p:cNvSpPr>
          <p:nvPr>
            <p:ph type="dt" sz="half" idx="10"/>
          </p:nvPr>
        </p:nvSpPr>
        <p:spPr/>
        <p:txBody>
          <a:bodyPr/>
          <a:lstStyle/>
          <a:p>
            <a:fld id="{DD2E0069-D023-415D-9EAC-E8AAD2BE8528}" type="datetimeFigureOut">
              <a:rPr lang="fr-FR" smtClean="0"/>
              <a:t>28/04/2019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195189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1951890"/>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749808" y="89154"/>
            <a:ext cx="8013192" cy="1227582"/>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740664" y="1371600"/>
            <a:ext cx="8022336" cy="51435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DD2E0069-D023-415D-9EAC-E8AAD2BE8528}" type="datetimeFigureOut">
              <a:rPr lang="fr-FR" smtClean="0"/>
              <a:t>28/04/2019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contenu 2"/>
          <p:cNvSpPr>
            <a:spLocks noGrp="1"/>
          </p:cNvSpPr>
          <p:nvPr>
            <p:ph sz="half" idx="1"/>
          </p:nvPr>
        </p:nvSpPr>
        <p:spPr>
          <a:xfrm>
            <a:off x="457200" y="1330452"/>
            <a:ext cx="4038600" cy="3467862"/>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330452"/>
            <a:ext cx="4038600" cy="346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DD2E0069-D023-415D-9EAC-E8AAD2BE8528}" type="datetimeFigureOut">
              <a:rPr lang="fr-FR" smtClean="0"/>
              <a:t>28/04/2019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457200" y="1274241"/>
            <a:ext cx="4040188"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Modifiez les styles du texte du masque</a:t>
            </a:r>
          </a:p>
        </p:txBody>
      </p:sp>
      <p:sp>
        <p:nvSpPr>
          <p:cNvPr id="4" name="Espace réservé du contenu 3"/>
          <p:cNvSpPr>
            <a:spLocks noGrp="1"/>
          </p:cNvSpPr>
          <p:nvPr>
            <p:ph sz="half" idx="2"/>
          </p:nvPr>
        </p:nvSpPr>
        <p:spPr>
          <a:xfrm>
            <a:off x="457200" y="1837134"/>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texte 4"/>
          <p:cNvSpPr>
            <a:spLocks noGrp="1"/>
          </p:cNvSpPr>
          <p:nvPr>
            <p:ph type="body" sz="quarter" idx="3"/>
          </p:nvPr>
        </p:nvSpPr>
        <p:spPr>
          <a:xfrm>
            <a:off x="4645026" y="1274241"/>
            <a:ext cx="4041775"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Modifiez les styles du texte du masque</a:t>
            </a:r>
          </a:p>
        </p:txBody>
      </p:sp>
      <p:sp>
        <p:nvSpPr>
          <p:cNvPr id="6" name="Espace réservé du contenu 5"/>
          <p:cNvSpPr>
            <a:spLocks noGrp="1"/>
          </p:cNvSpPr>
          <p:nvPr>
            <p:ph sz="quarter" idx="4"/>
          </p:nvPr>
        </p:nvSpPr>
        <p:spPr>
          <a:xfrm>
            <a:off x="4645026" y="1837134"/>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DD2E0069-D023-415D-9EAC-E8AAD2BE8528}" type="datetimeFigureOut">
              <a:rPr lang="fr-FR" smtClean="0"/>
              <a:t>28/04/2019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DD2E0069-D023-415D-9EAC-E8AAD2BE8528}" type="datetimeFigureOut">
              <a:rPr lang="fr-FR" smtClean="0"/>
              <a:t>28/04/2019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2E0069-D023-415D-9EAC-E8AAD2BE8528}" type="datetimeFigureOut">
              <a:rPr lang="fr-FR" smtClean="0"/>
              <a:t>28/04/2019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14300"/>
            <a:ext cx="2523744" cy="733806"/>
          </a:xfrm>
        </p:spPr>
        <p:txBody>
          <a:bodyPr vert="horz" lIns="73152" rIns="45720" bIns="0" rtlCol="0" anchor="b">
            <a:normAutofit/>
            <a:sp3d prstMaterial="matte"/>
          </a:bodyPr>
          <a:lstStyle>
            <a:lvl1pPr algn="l">
              <a:defRPr sz="2000" b="0"/>
            </a:lvl1pPr>
            <a:extLst/>
          </a:lstStyle>
          <a:p>
            <a:r>
              <a:rPr kumimoji="0" lang="fr-FR"/>
              <a:t>Modifiez le style du titre</a:t>
            </a:r>
            <a:endParaRPr kumimoji="0" lang="en-US"/>
          </a:p>
        </p:txBody>
      </p:sp>
      <p:sp>
        <p:nvSpPr>
          <p:cNvPr id="3" name="Espace réservé du contenu 2"/>
          <p:cNvSpPr>
            <a:spLocks noGrp="1"/>
          </p:cNvSpPr>
          <p:nvPr>
            <p:ph idx="1"/>
          </p:nvPr>
        </p:nvSpPr>
        <p:spPr>
          <a:xfrm>
            <a:off x="3019378" y="1307350"/>
            <a:ext cx="5920641" cy="34191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texte 3"/>
          <p:cNvSpPr>
            <a:spLocks noGrp="1"/>
          </p:cNvSpPr>
          <p:nvPr>
            <p:ph type="body" sz="half" idx="2"/>
          </p:nvPr>
        </p:nvSpPr>
        <p:spPr>
          <a:xfrm>
            <a:off x="167838" y="1297514"/>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DD2E0069-D023-415D-9EAC-E8AAD2BE8528}" type="datetimeFigureOut">
              <a:rPr lang="fr-FR" smtClean="0"/>
              <a:t>28/04/2019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B7AB00-FD04-4AC3-AD3B-CB249787FDC6}" type="slidenum">
              <a:rPr lang="fr-FR" smtClean="0"/>
              <a:t>‹#›</a:t>
            </a:fld>
            <a:endParaRPr lang="fr-FR"/>
          </a:p>
        </p:txBody>
      </p:sp>
      <p:sp>
        <p:nvSpPr>
          <p:cNvPr id="12" name="Rectangle 11"/>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16586"/>
            <a:ext cx="2525150" cy="733806"/>
          </a:xfrm>
        </p:spPr>
        <p:txBody>
          <a:bodyPr lIns="73152" bIns="0" anchor="b">
            <a:sp3d prstMaterial="matte"/>
          </a:bodyPr>
          <a:lstStyle>
            <a:lvl1pPr algn="l">
              <a:defRPr sz="2000" b="0"/>
            </a:lvl1pPr>
            <a:extLst/>
          </a:lstStyle>
          <a:p>
            <a:r>
              <a:rPr kumimoji="0" lang="fr-FR"/>
              <a:t>Modifiez le style du titre</a:t>
            </a:r>
            <a:endParaRPr kumimoji="0" lang="en-US"/>
          </a:p>
        </p:txBody>
      </p:sp>
      <p:sp>
        <p:nvSpPr>
          <p:cNvPr id="3" name="Espace réservé pour une image  2"/>
          <p:cNvSpPr>
            <a:spLocks noGrp="1"/>
          </p:cNvSpPr>
          <p:nvPr>
            <p:ph type="pic" idx="1"/>
          </p:nvPr>
        </p:nvSpPr>
        <p:spPr>
          <a:xfrm>
            <a:off x="2903806" y="1113606"/>
            <a:ext cx="6247397" cy="4029894"/>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a:t>Cliquez sur l'icône pour ajouter une image</a:t>
            </a:r>
            <a:endParaRPr kumimoji="0" lang="en-US"/>
          </a:p>
        </p:txBody>
      </p:sp>
      <p:sp>
        <p:nvSpPr>
          <p:cNvPr id="4" name="Espace réservé du texte 3"/>
          <p:cNvSpPr>
            <a:spLocks noGrp="1"/>
          </p:cNvSpPr>
          <p:nvPr>
            <p:ph type="body" sz="half" idx="2"/>
          </p:nvPr>
        </p:nvSpPr>
        <p:spPr>
          <a:xfrm>
            <a:off x="164592" y="1296162"/>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a:xfrm>
            <a:off x="164592" y="877824"/>
            <a:ext cx="2523744" cy="150876"/>
          </a:xfrm>
        </p:spPr>
        <p:txBody>
          <a:bodyPr/>
          <a:lstStyle/>
          <a:p>
            <a:fld id="{DD2E0069-D023-415D-9EAC-E8AAD2BE8528}" type="datetimeFigureOut">
              <a:rPr lang="fr-FR" smtClean="0"/>
              <a:t>28/04/2019</a:t>
            </a:fld>
            <a:endParaRPr lang="fr-FR"/>
          </a:p>
        </p:txBody>
      </p:sp>
      <p:sp>
        <p:nvSpPr>
          <p:cNvPr id="11" name="Rectangle 10"/>
          <p:cNvSpPr/>
          <p:nvPr/>
        </p:nvSpPr>
        <p:spPr>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pied de page 5"/>
          <p:cNvSpPr>
            <a:spLocks noGrp="1"/>
          </p:cNvSpPr>
          <p:nvPr>
            <p:ph type="ftr" sz="quarter" idx="11"/>
          </p:nvPr>
        </p:nvSpPr>
        <p:spPr>
          <a:xfrm>
            <a:off x="3035808" y="877824"/>
            <a:ext cx="5193792" cy="150876"/>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877824"/>
            <a:ext cx="733864" cy="150876"/>
          </a:xfrm>
        </p:spPr>
        <p:txBody>
          <a:bodyPr/>
          <a:lstStyle/>
          <a:p>
            <a:fld id="{F2B7AB00-FD04-4AC3-AD3B-CB249787FDC6}"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7692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1" y="0"/>
            <a:ext cx="9143999" cy="10753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Espace réservé du titre 1"/>
          <p:cNvSpPr>
            <a:spLocks noGrp="1"/>
          </p:cNvSpPr>
          <p:nvPr>
            <p:ph type="title"/>
          </p:nvPr>
        </p:nvSpPr>
        <p:spPr>
          <a:xfrm>
            <a:off x="457200" y="114300"/>
            <a:ext cx="8229600" cy="938297"/>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fr-FR"/>
              <a:t>Modifiez le style du titre</a:t>
            </a:r>
            <a:endParaRPr kumimoji="0" lang="en-US"/>
          </a:p>
        </p:txBody>
      </p:sp>
      <p:sp>
        <p:nvSpPr>
          <p:cNvPr id="3" name="Espace réservé du texte 2"/>
          <p:cNvSpPr>
            <a:spLocks noGrp="1"/>
          </p:cNvSpPr>
          <p:nvPr>
            <p:ph type="body" idx="1"/>
          </p:nvPr>
        </p:nvSpPr>
        <p:spPr>
          <a:xfrm>
            <a:off x="457200" y="1331394"/>
            <a:ext cx="8229600" cy="3469207"/>
          </a:xfrm>
          <a:prstGeom prst="rect">
            <a:avLst/>
          </a:prstGeom>
        </p:spPr>
        <p:txBody>
          <a:bodyPr vert="horz" lIns="54864" tIns="91440" rtlCol="0">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4" name="Espace réservé de la date 3"/>
          <p:cNvSpPr>
            <a:spLocks noGrp="1"/>
          </p:cNvSpPr>
          <p:nvPr>
            <p:ph type="dt" sz="half" idx="2"/>
          </p:nvPr>
        </p:nvSpPr>
        <p:spPr>
          <a:xfrm>
            <a:off x="457200" y="4857749"/>
            <a:ext cx="2133600" cy="20574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D2E0069-D023-415D-9EAC-E8AAD2BE8528}" type="datetimeFigureOut">
              <a:rPr lang="fr-FR" smtClean="0"/>
              <a:t>28/04/2019</a:t>
            </a:fld>
            <a:endParaRPr lang="fr-FR"/>
          </a:p>
        </p:txBody>
      </p:sp>
      <p:sp>
        <p:nvSpPr>
          <p:cNvPr id="5" name="Espace réservé du pied de page 4"/>
          <p:cNvSpPr>
            <a:spLocks noGrp="1"/>
          </p:cNvSpPr>
          <p:nvPr>
            <p:ph type="ftr" sz="quarter" idx="3"/>
          </p:nvPr>
        </p:nvSpPr>
        <p:spPr>
          <a:xfrm>
            <a:off x="2640597" y="4857749"/>
            <a:ext cx="5507719" cy="20574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4857749"/>
            <a:ext cx="733864" cy="20574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2B7AB00-FD04-4AC3-AD3B-CB249787FDC6}"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jquery.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jquery.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api.openweathermap.org/data/2.5/weather?q=Mirabel,ca&amp;units=metric&amp;lang=fr&amp;appid=1892eb9f871fac2d62b5c3ec29e1e0a8"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CA" dirty="0" smtClean="0"/>
              <a:t>Introduction à</a:t>
            </a:r>
            <a:br>
              <a:rPr lang="en-CA" dirty="0" smtClean="0"/>
            </a:br>
            <a:r>
              <a:rPr lang="en-CA" dirty="0" err="1" smtClean="0"/>
              <a:t>JQuery</a:t>
            </a:r>
            <a:endParaRPr lang="fr-FR" dirty="0"/>
          </a:p>
        </p:txBody>
      </p:sp>
      <p:sp>
        <p:nvSpPr>
          <p:cNvPr id="3" name="Sous-titre 2"/>
          <p:cNvSpPr>
            <a:spLocks noGrp="1"/>
          </p:cNvSpPr>
          <p:nvPr>
            <p:ph type="subTitle" idx="1"/>
          </p:nvPr>
        </p:nvSpPr>
        <p:spPr>
          <a:xfrm>
            <a:off x="685800" y="2193708"/>
            <a:ext cx="8077200" cy="302604"/>
          </a:xfrm>
        </p:spPr>
        <p:txBody>
          <a:bodyPr>
            <a:normAutofit lnSpcReduction="10000"/>
          </a:bodyPr>
          <a:lstStyle/>
          <a:p>
            <a:r>
              <a:rPr lang="fr-FR" dirty="0" err="1" smtClean="0"/>
              <a:t>Jquery</a:t>
            </a:r>
            <a:r>
              <a:rPr lang="fr-FR" dirty="0" smtClean="0"/>
              <a:t>, requêtes http, JSON et AJAX</a:t>
            </a:r>
            <a:endParaRPr lang="fr-FR" dirty="0"/>
          </a:p>
        </p:txBody>
      </p:sp>
      <p:pic>
        <p:nvPicPr>
          <p:cNvPr id="1028" name="Picture 4" descr="RÃ©sultats de recherche d'images pour Â«Â official Javascript logo pngÂ 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45673"/>
            <a:ext cx="3509020" cy="3471863"/>
          </a:xfrm>
          <a:prstGeom prst="rect">
            <a:avLst/>
          </a:prstGeom>
          <a:noFill/>
          <a:extLst>
            <a:ext uri="{909E8E84-426E-40DD-AFC4-6F175D3DCCD1}">
              <a14:hiddenFill xmlns:a14="http://schemas.microsoft.com/office/drawing/2010/main">
                <a:solidFill>
                  <a:srgbClr val="FFFFFF"/>
                </a:solidFill>
              </a14:hiddenFill>
            </a:ext>
          </a:extLst>
        </p:spPr>
      </p:pic>
      <p:sp>
        <p:nvSpPr>
          <p:cNvPr id="6" name="Sous-titre 2"/>
          <p:cNvSpPr txBox="1">
            <a:spLocks/>
          </p:cNvSpPr>
          <p:nvPr/>
        </p:nvSpPr>
        <p:spPr>
          <a:xfrm>
            <a:off x="899592" y="3975906"/>
            <a:ext cx="8077200" cy="1017797"/>
          </a:xfrm>
          <a:prstGeom prst="rect">
            <a:avLst/>
          </a:prstGeom>
        </p:spPr>
        <p:txBody>
          <a:bodyPr vert="horz" lIns="118872" tIns="0" rIns="45720" bIns="0" rtlCol="0" anchor="b">
            <a:normAutofit/>
          </a:bodyPr>
          <a:lstStyle>
            <a:lvl1pPr marL="0" indent="0" algn="l" rtl="0" eaLnBrk="1" latinLnBrk="0" hangingPunct="1">
              <a:spcBef>
                <a:spcPts val="0"/>
              </a:spcBef>
              <a:buClr>
                <a:schemeClr val="accent1"/>
              </a:buClr>
              <a:buSzPct val="80000"/>
              <a:buFont typeface="Wingdings 2"/>
              <a:buNone/>
              <a:defRPr kumimoji="0" sz="2000" kern="1200">
                <a:solidFill>
                  <a:srgbClr val="FFFFFF"/>
                </a:solidFill>
                <a:latin typeface="+mn-lt"/>
                <a:ea typeface="+mn-ea"/>
                <a:cs typeface="+mn-cs"/>
              </a:defRPr>
            </a:lvl1pPr>
            <a:lvl2pPr marL="457200" indent="0" algn="ctr" rtl="0" eaLnBrk="1" latinLnBrk="0" hangingPunct="1">
              <a:spcBef>
                <a:spcPct val="20000"/>
              </a:spcBef>
              <a:buClr>
                <a:schemeClr val="accent2"/>
              </a:buClr>
              <a:buSzPct val="90000"/>
              <a:buFont typeface="Wingdings"/>
              <a:buNone/>
              <a:defRPr kumimoji="0" sz="2800" kern="1200">
                <a:solidFill>
                  <a:schemeClr val="tx1">
                    <a:tint val="75000"/>
                  </a:schemeClr>
                </a:solidFill>
                <a:latin typeface="+mn-lt"/>
                <a:ea typeface="+mn-ea"/>
                <a:cs typeface="+mn-cs"/>
              </a:defRPr>
            </a:lvl2pPr>
            <a:lvl3pPr marL="914400" indent="0" algn="ctr" rtl="0" eaLnBrk="1" latinLnBrk="0" hangingPunct="1">
              <a:spcBef>
                <a:spcPct val="20000"/>
              </a:spcBef>
              <a:buClr>
                <a:schemeClr val="accent3"/>
              </a:buClr>
              <a:buFont typeface="Arial"/>
              <a:buNone/>
              <a:defRPr kumimoji="0" sz="2400" kern="1200">
                <a:solidFill>
                  <a:schemeClr val="tx1">
                    <a:tint val="75000"/>
                  </a:schemeClr>
                </a:solidFill>
                <a:latin typeface="+mn-lt"/>
                <a:ea typeface="+mn-ea"/>
                <a:cs typeface="+mn-cs"/>
              </a:defRPr>
            </a:lvl3pPr>
            <a:lvl4pPr marL="1371600" indent="0" algn="ctr" rtl="0" eaLnBrk="1" latinLnBrk="0" hangingPunct="1">
              <a:spcBef>
                <a:spcPct val="20000"/>
              </a:spcBef>
              <a:buClr>
                <a:schemeClr val="accent4"/>
              </a:buClr>
              <a:buFont typeface="Arial"/>
              <a:buNone/>
              <a:defRPr kumimoji="0" sz="2000" kern="1200">
                <a:solidFill>
                  <a:schemeClr val="tx1">
                    <a:tint val="75000"/>
                  </a:schemeClr>
                </a:solidFill>
                <a:latin typeface="+mn-lt"/>
                <a:ea typeface="+mn-ea"/>
                <a:cs typeface="+mn-cs"/>
              </a:defRPr>
            </a:lvl4pPr>
            <a:lvl5pPr marL="1828800" indent="0" algn="ctr" rtl="0" eaLnBrk="1" latinLnBrk="0" hangingPunct="1">
              <a:spcBef>
                <a:spcPct val="20000"/>
              </a:spcBef>
              <a:buClr>
                <a:schemeClr val="accent5"/>
              </a:buClr>
              <a:buFont typeface="Wingdings 3"/>
              <a:buNone/>
              <a:defRPr kumimoji="0" lang="en-US" sz="2000" kern="1200">
                <a:solidFill>
                  <a:schemeClr val="tx1">
                    <a:tint val="75000"/>
                  </a:schemeClr>
                </a:solidFill>
                <a:latin typeface="+mn-lt"/>
                <a:ea typeface="+mn-ea"/>
                <a:cs typeface="+mn-cs"/>
              </a:defRPr>
            </a:lvl5pPr>
            <a:lvl6pPr marL="2286000" indent="0" algn="ctr" rtl="0" eaLnBrk="1" latinLnBrk="0" hangingPunct="1">
              <a:spcBef>
                <a:spcPct val="20000"/>
              </a:spcBef>
              <a:buClr>
                <a:schemeClr val="accent6"/>
              </a:buClr>
              <a:buSzPct val="100000"/>
              <a:buFont typeface="Wingdings 2"/>
              <a:buNone/>
              <a:defRPr kumimoji="0" sz="2000" kern="1200">
                <a:solidFill>
                  <a:schemeClr val="tx1">
                    <a:tint val="75000"/>
                  </a:schemeClr>
                </a:solidFill>
                <a:latin typeface="+mn-lt"/>
                <a:ea typeface="+mn-ea"/>
                <a:cs typeface="+mn-cs"/>
              </a:defRPr>
            </a:lvl6pPr>
            <a:lvl7pPr marL="2743200" indent="0" algn="ctr" rtl="0" eaLnBrk="1" latinLnBrk="0" hangingPunct="1">
              <a:spcBef>
                <a:spcPct val="20000"/>
              </a:spcBef>
              <a:buClr>
                <a:schemeClr val="accent1"/>
              </a:buClr>
              <a:buSzPct val="100000"/>
              <a:buFont typeface="Wingdings 2"/>
              <a:buNone/>
              <a:defRPr kumimoji="0" sz="1800" kern="1200">
                <a:solidFill>
                  <a:schemeClr val="tx1">
                    <a:tint val="75000"/>
                  </a:schemeClr>
                </a:solidFill>
                <a:latin typeface="+mn-lt"/>
                <a:ea typeface="+mn-ea"/>
                <a:cs typeface="+mn-cs"/>
              </a:defRPr>
            </a:lvl7pPr>
            <a:lvl8pPr marL="3200400" indent="0" algn="ctr" rtl="0" eaLnBrk="1" latinLnBrk="0" hangingPunct="1">
              <a:spcBef>
                <a:spcPct val="20000"/>
              </a:spcBef>
              <a:buClr>
                <a:schemeClr val="accent2"/>
              </a:buClr>
              <a:buFont typeface="Wingdings 2" pitchFamily="18" charset="2"/>
              <a:buNone/>
              <a:defRPr kumimoji="0" sz="1800" kern="1200">
                <a:solidFill>
                  <a:schemeClr val="tx1">
                    <a:tint val="75000"/>
                  </a:schemeClr>
                </a:solidFill>
                <a:latin typeface="+mn-lt"/>
                <a:ea typeface="+mn-ea"/>
                <a:cs typeface="+mn-cs"/>
              </a:defRPr>
            </a:lvl8pPr>
            <a:lvl9pPr marL="3657600" indent="0" algn="ctr" rtl="0" eaLnBrk="1" latinLnBrk="0" hangingPunct="1">
              <a:spcBef>
                <a:spcPct val="20000"/>
              </a:spcBef>
              <a:buClr>
                <a:schemeClr val="accent3"/>
              </a:buClr>
              <a:buFont typeface="Wingdings 2" pitchFamily="18" charset="2"/>
              <a:buNone/>
              <a:defRPr kumimoji="0" sz="1800" kern="1200" baseline="0">
                <a:solidFill>
                  <a:schemeClr val="tx1">
                    <a:tint val="75000"/>
                  </a:schemeClr>
                </a:solidFill>
                <a:latin typeface="+mn-lt"/>
                <a:ea typeface="+mn-ea"/>
                <a:cs typeface="+mn-cs"/>
              </a:defRPr>
            </a:lvl9pPr>
            <a:extLst/>
          </a:lstStyle>
          <a:p>
            <a:pPr algn="r"/>
            <a:endParaRPr lang="en-CA" dirty="0"/>
          </a:p>
          <a:p>
            <a:pPr algn="r"/>
            <a:r>
              <a:rPr lang="en-CA" dirty="0" err="1">
                <a:solidFill>
                  <a:srgbClr val="FFC000"/>
                </a:solidFill>
              </a:rPr>
              <a:t>Département</a:t>
            </a:r>
            <a:r>
              <a:rPr lang="en-CA" dirty="0">
                <a:solidFill>
                  <a:srgbClr val="FFC000"/>
                </a:solidFill>
              </a:rPr>
              <a:t> </a:t>
            </a:r>
            <a:r>
              <a:rPr lang="en-CA" dirty="0" err="1">
                <a:solidFill>
                  <a:srgbClr val="FFC000"/>
                </a:solidFill>
              </a:rPr>
              <a:t>d’informatique</a:t>
            </a:r>
            <a:endParaRPr lang="en-CA" dirty="0">
              <a:solidFill>
                <a:srgbClr val="FFC000"/>
              </a:solidFill>
            </a:endParaRPr>
          </a:p>
          <a:p>
            <a:pPr algn="r"/>
            <a:r>
              <a:rPr lang="en-CA" sz="2300" dirty="0" err="1">
                <a:solidFill>
                  <a:srgbClr val="FFC000"/>
                </a:solidFill>
              </a:rPr>
              <a:t>Collège</a:t>
            </a:r>
            <a:r>
              <a:rPr lang="en-CA" dirty="0">
                <a:solidFill>
                  <a:srgbClr val="FFC000"/>
                </a:solidFill>
              </a:rPr>
              <a:t> Lionel-</a:t>
            </a:r>
            <a:r>
              <a:rPr lang="en-CA" dirty="0" err="1">
                <a:solidFill>
                  <a:srgbClr val="FFC000"/>
                </a:solidFill>
              </a:rPr>
              <a:t>Groulx</a:t>
            </a:r>
            <a:endParaRPr lang="fr-FR" dirty="0">
              <a:solidFill>
                <a:srgbClr val="FFC000"/>
              </a:solidFill>
            </a:endParaRPr>
          </a:p>
        </p:txBody>
      </p:sp>
    </p:spTree>
    <p:extLst>
      <p:ext uri="{BB962C8B-B14F-4D97-AF65-F5344CB8AC3E}">
        <p14:creationId xmlns:p14="http://schemas.microsoft.com/office/powerpoint/2010/main" val="1317128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Principe</a:t>
            </a:r>
            <a:endParaRPr lang="fr-CA" dirty="0"/>
          </a:p>
        </p:txBody>
      </p:sp>
      <p:sp>
        <p:nvSpPr>
          <p:cNvPr id="3" name="Espace réservé du contenu 2">
            <a:extLst>
              <a:ext uri="{FF2B5EF4-FFF2-40B4-BE49-F238E27FC236}">
                <a16:creationId xmlns="" xmlns:a16="http://schemas.microsoft.com/office/drawing/2014/main" id="{F7FC9A8B-06EA-4493-80BE-5ABE8D1F6C97}"/>
              </a:ext>
            </a:extLst>
          </p:cNvPr>
          <p:cNvSpPr>
            <a:spLocks noGrp="1"/>
          </p:cNvSpPr>
          <p:nvPr>
            <p:ph idx="1"/>
          </p:nvPr>
        </p:nvSpPr>
        <p:spPr>
          <a:xfrm>
            <a:off x="457199" y="1331394"/>
            <a:ext cx="8499231" cy="3364893"/>
          </a:xfrm>
        </p:spPr>
        <p:txBody>
          <a:bodyPr>
            <a:normAutofit/>
          </a:bodyPr>
          <a:lstStyle/>
          <a:p>
            <a:pPr marL="118872" indent="0">
              <a:lnSpc>
                <a:spcPct val="114000"/>
              </a:lnSpc>
              <a:buNone/>
            </a:pPr>
            <a:r>
              <a:rPr lang="fr-CA" sz="1400" dirty="0">
                <a:latin typeface="Verdana" pitchFamily="34" charset="0"/>
                <a:ea typeface="Verdana" pitchFamily="34" charset="0"/>
                <a:cs typeface="Verdana" pitchFamily="34" charset="0"/>
              </a:rPr>
              <a:t>Ainsi, pour agir avec les éléments d'une page web, on réalisera ce qu'on appelle couramment un « ciblage d'élément », qui représentera une balise, par exemple. On agira ensuite dessus grâce à des méthodes. Pour que vous ayez un aperçu, voici un code fictif tout simple usant du principe de </a:t>
            </a:r>
            <a:r>
              <a:rPr lang="fr-CA" sz="1400" dirty="0" err="1">
                <a:latin typeface="Verdana" pitchFamily="34" charset="0"/>
                <a:ea typeface="Verdana" pitchFamily="34" charset="0"/>
                <a:cs typeface="Verdana" pitchFamily="34" charset="0"/>
              </a:rPr>
              <a:t>jQuery</a:t>
            </a:r>
            <a:r>
              <a:rPr lang="fr-CA" sz="1400" dirty="0">
                <a:latin typeface="Verdana" pitchFamily="34" charset="0"/>
                <a:ea typeface="Verdana" pitchFamily="34" charset="0"/>
                <a:cs typeface="Verdana" pitchFamily="34" charset="0"/>
              </a:rPr>
              <a:t> :</a:t>
            </a:r>
          </a:p>
          <a:p>
            <a:pPr marL="118872" indent="0">
              <a:lnSpc>
                <a:spcPct val="114000"/>
              </a:lnSpc>
              <a:buNone/>
            </a:pPr>
            <a:endParaRPr lang="fr-CA" sz="1400" dirty="0">
              <a:latin typeface="Verdana" pitchFamily="34" charset="0"/>
              <a:ea typeface="Verdana" pitchFamily="34" charset="0"/>
              <a:cs typeface="Verdana" pitchFamily="34" charset="0"/>
            </a:endParaRPr>
          </a:p>
          <a:p>
            <a:pPr marL="118872" indent="0">
              <a:lnSpc>
                <a:spcPct val="114000"/>
              </a:lnSpc>
              <a:buNone/>
            </a:pPr>
            <a:r>
              <a:rPr lang="fr-CA" sz="1400" dirty="0">
                <a:latin typeface="Verdana" pitchFamily="34" charset="0"/>
                <a:ea typeface="Verdana" pitchFamily="34" charset="0"/>
                <a:cs typeface="Verdana" pitchFamily="34" charset="0"/>
              </a:rPr>
              <a:t>$('</a:t>
            </a:r>
            <a:r>
              <a:rPr lang="fr-CA" sz="1400" dirty="0" err="1">
                <a:latin typeface="Verdana" pitchFamily="34" charset="0"/>
                <a:ea typeface="Verdana" pitchFamily="34" charset="0"/>
                <a:cs typeface="Verdana" pitchFamily="34" charset="0"/>
              </a:rPr>
              <a:t>monElement</a:t>
            </a:r>
            <a:r>
              <a:rPr lang="fr-CA" sz="1400" dirty="0">
                <a:latin typeface="Verdana" pitchFamily="34" charset="0"/>
                <a:ea typeface="Verdana" pitchFamily="34" charset="0"/>
                <a:cs typeface="Verdana" pitchFamily="34" charset="0"/>
              </a:rPr>
              <a:t>').</a:t>
            </a:r>
            <a:r>
              <a:rPr lang="fr-CA" sz="1400" dirty="0" err="1">
                <a:latin typeface="Verdana" pitchFamily="34" charset="0"/>
                <a:ea typeface="Verdana" pitchFamily="34" charset="0"/>
                <a:cs typeface="Verdana" pitchFamily="34" charset="0"/>
              </a:rPr>
              <a:t>maMethode</a:t>
            </a:r>
            <a:r>
              <a:rPr lang="fr-CA" sz="1400" dirty="0">
                <a:latin typeface="Verdana" pitchFamily="34" charset="0"/>
                <a:ea typeface="Verdana" pitchFamily="34" charset="0"/>
                <a:cs typeface="Verdana" pitchFamily="34" charset="0"/>
              </a:rPr>
              <a:t>();</a:t>
            </a:r>
          </a:p>
          <a:p>
            <a:pPr marL="118872" indent="0">
              <a:lnSpc>
                <a:spcPct val="114000"/>
              </a:lnSpc>
              <a:buNone/>
            </a:pPr>
            <a:endParaRPr lang="fr-CA" sz="1400" dirty="0">
              <a:latin typeface="Verdana" pitchFamily="34" charset="0"/>
              <a:ea typeface="Verdana" pitchFamily="34" charset="0"/>
              <a:cs typeface="Verdana" pitchFamily="34" charset="0"/>
            </a:endParaRPr>
          </a:p>
          <a:p>
            <a:pPr marL="118872" indent="0">
              <a:lnSpc>
                <a:spcPct val="114000"/>
              </a:lnSpc>
              <a:buNone/>
            </a:pPr>
            <a:r>
              <a:rPr lang="fr-CA" sz="1400" dirty="0">
                <a:latin typeface="Verdana" pitchFamily="34" charset="0"/>
                <a:ea typeface="Verdana" pitchFamily="34" charset="0"/>
                <a:cs typeface="Verdana" pitchFamily="34" charset="0"/>
              </a:rPr>
              <a:t>Je cible dans un premier temps mon élément qui jouera le rôle d'objet, grâce à un </a:t>
            </a:r>
            <a:r>
              <a:rPr lang="fr-CA" sz="1400" dirty="0" smtClean="0">
                <a:latin typeface="Verdana" pitchFamily="34" charset="0"/>
                <a:ea typeface="Verdana" pitchFamily="34" charset="0"/>
                <a:cs typeface="Verdana" pitchFamily="34" charset="0"/>
              </a:rPr>
              <a:t>sélecteur.   Je </a:t>
            </a:r>
            <a:r>
              <a:rPr lang="fr-CA" sz="1400" dirty="0">
                <a:latin typeface="Verdana" pitchFamily="34" charset="0"/>
                <a:ea typeface="Verdana" pitchFamily="34" charset="0"/>
                <a:cs typeface="Verdana" pitchFamily="34" charset="0"/>
              </a:rPr>
              <a:t>peux ensuite agir dessus grâce à une méthode !</a:t>
            </a:r>
            <a:endParaRPr lang="fr-CA" sz="1400"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629110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Principe</a:t>
            </a:r>
            <a:endParaRPr lang="fr-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045" y="1288467"/>
            <a:ext cx="3188449" cy="291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528204" y="1406106"/>
            <a:ext cx="4597879" cy="2308324"/>
          </a:xfrm>
          <a:prstGeom prst="rect">
            <a:avLst/>
          </a:prstGeom>
          <a:noFill/>
        </p:spPr>
        <p:txBody>
          <a:bodyPr wrap="square" rtlCol="0">
            <a:spAutoFit/>
          </a:bodyPr>
          <a:lstStyle/>
          <a:p>
            <a:r>
              <a:rPr lang="fr-CA" dirty="0" smtClean="0"/>
              <a:t>On peut accéder à une balise en utilisant la syntaxe des sélecteurs </a:t>
            </a:r>
            <a:r>
              <a:rPr lang="fr-CA" dirty="0" err="1" smtClean="0"/>
              <a:t>css</a:t>
            </a:r>
            <a:r>
              <a:rPr lang="fr-CA" dirty="0" smtClean="0"/>
              <a:t>.  On obtient un objet sur cet élément que l’on peut manipuler aisément.</a:t>
            </a:r>
          </a:p>
          <a:p>
            <a:endParaRPr lang="fr-CA" dirty="0"/>
          </a:p>
          <a:p>
            <a:r>
              <a:rPr lang="fr-CA" dirty="0" smtClean="0"/>
              <a:t>   $(sélecteur </a:t>
            </a:r>
            <a:r>
              <a:rPr lang="fr-CA" dirty="0" err="1" smtClean="0"/>
              <a:t>css</a:t>
            </a:r>
            <a:r>
              <a:rPr lang="fr-CA" dirty="0" smtClean="0"/>
              <a:t>).méthode()</a:t>
            </a:r>
          </a:p>
          <a:p>
            <a:endParaRPr lang="fr-CA" dirty="0"/>
          </a:p>
          <a:p>
            <a:endParaRPr lang="fr-CA" dirty="0"/>
          </a:p>
        </p:txBody>
      </p:sp>
    </p:spTree>
    <p:extLst>
      <p:ext uri="{BB962C8B-B14F-4D97-AF65-F5344CB8AC3E}">
        <p14:creationId xmlns:p14="http://schemas.microsoft.com/office/powerpoint/2010/main" val="3621754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a:t>
            </a:r>
            <a:r>
              <a:rPr lang="en-CA" dirty="0" err="1" smtClean="0"/>
              <a:t>Sélecteurs</a:t>
            </a:r>
            <a:r>
              <a:rPr lang="en-CA" dirty="0" smtClean="0"/>
              <a:t> </a:t>
            </a:r>
            <a:r>
              <a:rPr lang="en-CA" dirty="0" err="1" smtClean="0"/>
              <a:t>css</a:t>
            </a:r>
            <a:endParaRPr lang="fr-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298" y="1118156"/>
            <a:ext cx="6432880" cy="383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1171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a:t>
            </a:r>
            <a:r>
              <a:rPr lang="en-CA" dirty="0" err="1" smtClean="0"/>
              <a:t>Sélecteurs</a:t>
            </a:r>
            <a:r>
              <a:rPr lang="en-CA" dirty="0" smtClean="0"/>
              <a:t> </a:t>
            </a:r>
            <a:r>
              <a:rPr lang="en-CA" dirty="0" err="1" smtClean="0"/>
              <a:t>css</a:t>
            </a:r>
            <a:r>
              <a:rPr lang="en-CA" dirty="0" smtClean="0"/>
              <a:t> - suite</a:t>
            </a:r>
            <a:endParaRPr lang="fr-CA" dirty="0"/>
          </a:p>
        </p:txBody>
      </p:sp>
      <p:sp>
        <p:nvSpPr>
          <p:cNvPr id="3" name="TextBox 2"/>
          <p:cNvSpPr txBox="1"/>
          <p:nvPr/>
        </p:nvSpPr>
        <p:spPr>
          <a:xfrm>
            <a:off x="224287" y="1242204"/>
            <a:ext cx="8393502" cy="923330"/>
          </a:xfrm>
          <a:prstGeom prst="rect">
            <a:avLst/>
          </a:prstGeom>
          <a:noFill/>
        </p:spPr>
        <p:txBody>
          <a:bodyPr wrap="square" rtlCol="0">
            <a:spAutoFit/>
          </a:bodyPr>
          <a:lstStyle/>
          <a:p>
            <a:r>
              <a:rPr lang="fr-CA" dirty="0"/>
              <a:t>Sélecteurs spécifiques à </a:t>
            </a:r>
            <a:r>
              <a:rPr lang="fr-CA" dirty="0" err="1" smtClean="0"/>
              <a:t>jQuery</a:t>
            </a:r>
            <a:endParaRPr lang="fr-CA" dirty="0" smtClean="0"/>
          </a:p>
          <a:p>
            <a:endParaRPr lang="fr-CA" dirty="0"/>
          </a:p>
          <a:p>
            <a:endParaRPr lang="fr-CA"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395" y="1637998"/>
            <a:ext cx="4485737" cy="3193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5132" y="1637998"/>
            <a:ext cx="4591035" cy="2987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4503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a:t>
            </a:r>
            <a:r>
              <a:rPr lang="en-CA" dirty="0" err="1" smtClean="0"/>
              <a:t>Sélecteurs</a:t>
            </a:r>
            <a:r>
              <a:rPr lang="en-CA" dirty="0" smtClean="0"/>
              <a:t> </a:t>
            </a:r>
            <a:r>
              <a:rPr lang="en-CA" dirty="0" err="1" smtClean="0"/>
              <a:t>css</a:t>
            </a:r>
            <a:r>
              <a:rPr lang="en-CA" dirty="0" smtClean="0"/>
              <a:t> - suite</a:t>
            </a:r>
            <a:endParaRPr lang="fr-CA" dirty="0"/>
          </a:p>
        </p:txBody>
      </p:sp>
      <p:sp>
        <p:nvSpPr>
          <p:cNvPr id="3" name="TextBox 2"/>
          <p:cNvSpPr txBox="1"/>
          <p:nvPr/>
        </p:nvSpPr>
        <p:spPr>
          <a:xfrm>
            <a:off x="207033" y="1242204"/>
            <a:ext cx="8393502" cy="2862322"/>
          </a:xfrm>
          <a:prstGeom prst="rect">
            <a:avLst/>
          </a:prstGeom>
          <a:noFill/>
        </p:spPr>
        <p:txBody>
          <a:bodyPr wrap="square" rtlCol="0">
            <a:spAutoFit/>
          </a:bodyPr>
          <a:lstStyle/>
          <a:p>
            <a:r>
              <a:rPr lang="fr-CA" dirty="0"/>
              <a:t>Sélecteurs spécifiques </a:t>
            </a:r>
            <a:r>
              <a:rPr lang="fr-CA" dirty="0" smtClean="0"/>
              <a:t>aux formulaires</a:t>
            </a:r>
          </a:p>
          <a:p>
            <a:endParaRPr lang="fr-CA" dirty="0"/>
          </a:p>
          <a:p>
            <a:r>
              <a:rPr lang="fr-CA" sz="1200" dirty="0" smtClean="0">
                <a:latin typeface="Verdana" pitchFamily="34" charset="0"/>
                <a:ea typeface="Verdana" pitchFamily="34" charset="0"/>
                <a:cs typeface="Verdana" pitchFamily="34" charset="0"/>
              </a:rPr>
              <a:t>On peut donc récupérer la valeur d’un</a:t>
            </a:r>
          </a:p>
          <a:p>
            <a:r>
              <a:rPr lang="fr-CA" sz="1200" dirty="0" smtClean="0">
                <a:latin typeface="Verdana" pitchFamily="34" charset="0"/>
                <a:ea typeface="Verdana" pitchFamily="34" charset="0"/>
                <a:cs typeface="Verdana" pitchFamily="34" charset="0"/>
              </a:rPr>
              <a:t>Radio bouton ayant le </a:t>
            </a:r>
            <a:r>
              <a:rPr lang="fr-CA" sz="1200" dirty="0" err="1" smtClean="0">
                <a:latin typeface="Verdana" pitchFamily="34" charset="0"/>
                <a:ea typeface="Verdana" pitchFamily="34" charset="0"/>
                <a:cs typeface="Verdana" pitchFamily="34" charset="0"/>
              </a:rPr>
              <a:t>name</a:t>
            </a:r>
            <a:r>
              <a:rPr lang="fr-CA" sz="1200" dirty="0" smtClean="0">
                <a:latin typeface="Verdana" pitchFamily="34" charset="0"/>
                <a:ea typeface="Verdana" pitchFamily="34" charset="0"/>
                <a:cs typeface="Verdana" pitchFamily="34" charset="0"/>
              </a:rPr>
              <a:t> = « </a:t>
            </a:r>
            <a:r>
              <a:rPr lang="fr-CA" sz="1200" dirty="0" err="1" smtClean="0">
                <a:latin typeface="Verdana" pitchFamily="34" charset="0"/>
                <a:ea typeface="Verdana" pitchFamily="34" charset="0"/>
                <a:cs typeface="Verdana" pitchFamily="34" charset="0"/>
              </a:rPr>
              <a:t>name</a:t>
            </a:r>
            <a:r>
              <a:rPr lang="fr-CA" sz="1200" dirty="0" smtClean="0">
                <a:latin typeface="Verdana" pitchFamily="34" charset="0"/>
                <a:ea typeface="Verdana" pitchFamily="34" charset="0"/>
                <a:cs typeface="Verdana" pitchFamily="34" charset="0"/>
              </a:rPr>
              <a:t> » comme ceci:</a:t>
            </a:r>
          </a:p>
          <a:p>
            <a:endParaRPr lang="fr-CA" sz="1200" dirty="0">
              <a:latin typeface="Verdana" pitchFamily="34" charset="0"/>
              <a:ea typeface="Verdana" pitchFamily="34" charset="0"/>
              <a:cs typeface="Verdana" pitchFamily="34" charset="0"/>
            </a:endParaRPr>
          </a:p>
          <a:p>
            <a:r>
              <a:rPr lang="en-US" sz="1200" dirty="0">
                <a:latin typeface="Verdana" pitchFamily="34" charset="0"/>
                <a:ea typeface="Verdana" pitchFamily="34" charset="0"/>
                <a:cs typeface="Verdana" pitchFamily="34" charset="0"/>
              </a:rPr>
              <a:t>if </a:t>
            </a:r>
            <a:r>
              <a:rPr lang="en-US" sz="1200" dirty="0" smtClean="0">
                <a:latin typeface="Verdana" pitchFamily="34" charset="0"/>
                <a:ea typeface="Verdana" pitchFamily="34" charset="0"/>
                <a:cs typeface="Verdana" pitchFamily="34" charset="0"/>
              </a:rPr>
              <a:t>($("</a:t>
            </a:r>
            <a:r>
              <a:rPr lang="en-US" sz="1200" dirty="0">
                <a:latin typeface="Verdana" pitchFamily="34" charset="0"/>
                <a:ea typeface="Verdana" pitchFamily="34" charset="0"/>
                <a:cs typeface="Verdana" pitchFamily="34" charset="0"/>
              </a:rPr>
              <a:t>input[name='name']:checked").</a:t>
            </a:r>
            <a:r>
              <a:rPr lang="en-US" sz="1200" dirty="0" err="1">
                <a:latin typeface="Verdana" pitchFamily="34" charset="0"/>
                <a:ea typeface="Verdana" pitchFamily="34" charset="0"/>
                <a:cs typeface="Verdana" pitchFamily="34" charset="0"/>
              </a:rPr>
              <a:t>val</a:t>
            </a:r>
            <a:r>
              <a:rPr lang="en-US" sz="1200" dirty="0">
                <a:latin typeface="Verdana" pitchFamily="34" charset="0"/>
                <a:ea typeface="Verdana" pitchFamily="34" charset="0"/>
                <a:cs typeface="Verdana" pitchFamily="34" charset="0"/>
              </a:rPr>
              <a:t>()) </a:t>
            </a:r>
            <a:endParaRPr lang="en-US" sz="1200" dirty="0" smtClean="0">
              <a:latin typeface="Verdana" pitchFamily="34" charset="0"/>
              <a:ea typeface="Verdana" pitchFamily="34" charset="0"/>
              <a:cs typeface="Verdana" pitchFamily="34" charset="0"/>
            </a:endParaRPr>
          </a:p>
          <a:p>
            <a:r>
              <a:rPr lang="en-US" sz="1200" dirty="0" smtClean="0">
                <a:latin typeface="Verdana" pitchFamily="34" charset="0"/>
                <a:ea typeface="Verdana" pitchFamily="34" charset="0"/>
                <a:cs typeface="Verdana" pitchFamily="34" charset="0"/>
              </a:rPr>
              <a:t>{</a:t>
            </a:r>
          </a:p>
          <a:p>
            <a:r>
              <a:rPr lang="en-US" sz="1200" dirty="0">
                <a:latin typeface="Verdana" pitchFamily="34" charset="0"/>
                <a:ea typeface="Verdana" pitchFamily="34" charset="0"/>
                <a:cs typeface="Verdana" pitchFamily="34" charset="0"/>
              </a:rPr>
              <a:t> </a:t>
            </a:r>
            <a:r>
              <a:rPr lang="en-US" sz="1200" dirty="0" smtClean="0">
                <a:latin typeface="Verdana" pitchFamily="34" charset="0"/>
                <a:ea typeface="Verdana" pitchFamily="34" charset="0"/>
                <a:cs typeface="Verdana" pitchFamily="34" charset="0"/>
              </a:rPr>
              <a:t>  // </a:t>
            </a:r>
            <a:r>
              <a:rPr lang="en-US" sz="1200" dirty="0" err="1" smtClean="0">
                <a:latin typeface="Verdana" pitchFamily="34" charset="0"/>
                <a:ea typeface="Verdana" pitchFamily="34" charset="0"/>
                <a:cs typeface="Verdana" pitchFamily="34" charset="0"/>
              </a:rPr>
              <a:t>Récupérer</a:t>
            </a:r>
            <a:r>
              <a:rPr lang="en-US" sz="1200" dirty="0" smtClean="0">
                <a:latin typeface="Verdana" pitchFamily="34" charset="0"/>
                <a:ea typeface="Verdana" pitchFamily="34" charset="0"/>
                <a:cs typeface="Verdana" pitchFamily="34" charset="0"/>
              </a:rPr>
              <a:t> la </a:t>
            </a:r>
            <a:r>
              <a:rPr lang="en-US" sz="1200" dirty="0" err="1" smtClean="0">
                <a:latin typeface="Verdana" pitchFamily="34" charset="0"/>
                <a:ea typeface="Verdana" pitchFamily="34" charset="0"/>
                <a:cs typeface="Verdana" pitchFamily="34" charset="0"/>
              </a:rPr>
              <a:t>valeur</a:t>
            </a:r>
            <a:endParaRPr lang="en-US" sz="1200" dirty="0" smtClean="0">
              <a:latin typeface="Verdana" pitchFamily="34" charset="0"/>
              <a:ea typeface="Verdana" pitchFamily="34" charset="0"/>
              <a:cs typeface="Verdana" pitchFamily="34" charset="0"/>
            </a:endParaRPr>
          </a:p>
          <a:p>
            <a:r>
              <a:rPr lang="en-US" sz="1200" dirty="0">
                <a:latin typeface="Verdana" pitchFamily="34" charset="0"/>
                <a:ea typeface="Verdana" pitchFamily="34" charset="0"/>
                <a:cs typeface="Verdana" pitchFamily="34" charset="0"/>
              </a:rPr>
              <a:t> </a:t>
            </a:r>
            <a:r>
              <a:rPr lang="en-US" sz="1200" dirty="0" smtClean="0">
                <a:latin typeface="Verdana" pitchFamily="34" charset="0"/>
                <a:ea typeface="Verdana" pitchFamily="34" charset="0"/>
                <a:cs typeface="Verdana" pitchFamily="34" charset="0"/>
              </a:rPr>
              <a:t>  let </a:t>
            </a:r>
            <a:r>
              <a:rPr lang="en-US" sz="1200" dirty="0" err="1">
                <a:latin typeface="Verdana" pitchFamily="34" charset="0"/>
                <a:ea typeface="Verdana" pitchFamily="34" charset="0"/>
                <a:cs typeface="Verdana" pitchFamily="34" charset="0"/>
              </a:rPr>
              <a:t>v</a:t>
            </a:r>
            <a:r>
              <a:rPr lang="en-US" sz="1200" dirty="0" err="1" smtClean="0">
                <a:latin typeface="Verdana" pitchFamily="34" charset="0"/>
                <a:ea typeface="Verdana" pitchFamily="34" charset="0"/>
                <a:cs typeface="Verdana" pitchFamily="34" charset="0"/>
              </a:rPr>
              <a:t>aleur</a:t>
            </a:r>
            <a:r>
              <a:rPr lang="en-US" sz="1200" dirty="0" smtClean="0">
                <a:latin typeface="Verdana" pitchFamily="34" charset="0"/>
                <a:ea typeface="Verdana" pitchFamily="34" charset="0"/>
                <a:cs typeface="Verdana" pitchFamily="34" charset="0"/>
              </a:rPr>
              <a:t> = $("</a:t>
            </a:r>
            <a:r>
              <a:rPr lang="en-US" sz="1200" dirty="0">
                <a:latin typeface="Verdana" pitchFamily="34" charset="0"/>
                <a:ea typeface="Verdana" pitchFamily="34" charset="0"/>
                <a:cs typeface="Verdana" pitchFamily="34" charset="0"/>
              </a:rPr>
              <a:t>input[name='name']:checked").</a:t>
            </a:r>
            <a:r>
              <a:rPr lang="en-US" sz="1200" dirty="0" err="1">
                <a:latin typeface="Verdana" pitchFamily="34" charset="0"/>
                <a:ea typeface="Verdana" pitchFamily="34" charset="0"/>
                <a:cs typeface="Verdana" pitchFamily="34" charset="0"/>
              </a:rPr>
              <a:t>val</a:t>
            </a:r>
            <a:r>
              <a:rPr lang="en-US" sz="1200" dirty="0" smtClean="0">
                <a:latin typeface="Verdana" pitchFamily="34" charset="0"/>
                <a:ea typeface="Verdana" pitchFamily="34" charset="0"/>
                <a:cs typeface="Verdana" pitchFamily="34" charset="0"/>
              </a:rPr>
              <a:t>()</a:t>
            </a:r>
          </a:p>
          <a:p>
            <a:r>
              <a:rPr lang="en-US" sz="1200" dirty="0" smtClean="0">
                <a:latin typeface="Verdana" pitchFamily="34" charset="0"/>
                <a:ea typeface="Verdana" pitchFamily="34" charset="0"/>
                <a:cs typeface="Verdana" pitchFamily="34" charset="0"/>
              </a:rPr>
              <a:t>}</a:t>
            </a:r>
          </a:p>
          <a:p>
            <a:r>
              <a:rPr lang="en-US" sz="1200" dirty="0">
                <a:latin typeface="Verdana" pitchFamily="34" charset="0"/>
                <a:ea typeface="Verdana" pitchFamily="34" charset="0"/>
                <a:cs typeface="Verdana" pitchFamily="34" charset="0"/>
              </a:rPr>
              <a:t>e</a:t>
            </a:r>
            <a:r>
              <a:rPr lang="en-US" sz="1200" dirty="0" smtClean="0">
                <a:latin typeface="Verdana" pitchFamily="34" charset="0"/>
                <a:ea typeface="Verdana" pitchFamily="34" charset="0"/>
                <a:cs typeface="Verdana" pitchFamily="34" charset="0"/>
              </a:rPr>
              <a:t>lse</a:t>
            </a:r>
          </a:p>
          <a:p>
            <a:r>
              <a:rPr lang="en-US" sz="1200" dirty="0" smtClean="0">
                <a:latin typeface="Verdana" pitchFamily="34" charset="0"/>
                <a:ea typeface="Verdana" pitchFamily="34" charset="0"/>
                <a:cs typeface="Verdana" pitchFamily="34" charset="0"/>
              </a:rPr>
              <a:t>{</a:t>
            </a:r>
          </a:p>
          <a:p>
            <a:r>
              <a:rPr lang="en-US" sz="1200" dirty="0">
                <a:latin typeface="Verdana" pitchFamily="34" charset="0"/>
                <a:ea typeface="Verdana" pitchFamily="34" charset="0"/>
                <a:cs typeface="Verdana" pitchFamily="34" charset="0"/>
              </a:rPr>
              <a:t> </a:t>
            </a:r>
            <a:r>
              <a:rPr lang="en-US" sz="1200" dirty="0" smtClean="0">
                <a:latin typeface="Verdana" pitchFamily="34" charset="0"/>
                <a:ea typeface="Verdana" pitchFamily="34" charset="0"/>
                <a:cs typeface="Verdana" pitchFamily="34" charset="0"/>
              </a:rPr>
              <a:t>   //</a:t>
            </a:r>
            <a:r>
              <a:rPr lang="en-US" sz="1200" dirty="0" err="1" smtClean="0">
                <a:latin typeface="Verdana" pitchFamily="34" charset="0"/>
                <a:ea typeface="Verdana" pitchFamily="34" charset="0"/>
                <a:cs typeface="Verdana" pitchFamily="34" charset="0"/>
              </a:rPr>
              <a:t>Aucun</a:t>
            </a:r>
            <a:r>
              <a:rPr lang="en-US" sz="1200" dirty="0" smtClean="0">
                <a:latin typeface="Verdana" pitchFamily="34" charset="0"/>
                <a:ea typeface="Verdana" pitchFamily="34" charset="0"/>
                <a:cs typeface="Verdana" pitchFamily="34" charset="0"/>
              </a:rPr>
              <a:t> </a:t>
            </a:r>
            <a:r>
              <a:rPr lang="en-US" sz="1200" dirty="0" err="1" smtClean="0">
                <a:latin typeface="Verdana" pitchFamily="34" charset="0"/>
                <a:ea typeface="Verdana" pitchFamily="34" charset="0"/>
                <a:cs typeface="Verdana" pitchFamily="34" charset="0"/>
              </a:rPr>
              <a:t>bouton</a:t>
            </a:r>
            <a:r>
              <a:rPr lang="en-US" sz="1200" dirty="0" smtClean="0">
                <a:latin typeface="Verdana" pitchFamily="34" charset="0"/>
                <a:ea typeface="Verdana" pitchFamily="34" charset="0"/>
                <a:cs typeface="Verdana" pitchFamily="34" charset="0"/>
              </a:rPr>
              <a:t> radio </a:t>
            </a:r>
            <a:r>
              <a:rPr lang="en-US" sz="1200" dirty="0" err="1" smtClean="0">
                <a:latin typeface="Verdana" pitchFamily="34" charset="0"/>
                <a:ea typeface="Verdana" pitchFamily="34" charset="0"/>
                <a:cs typeface="Verdana" pitchFamily="34" charset="0"/>
              </a:rPr>
              <a:t>n’est</a:t>
            </a:r>
            <a:r>
              <a:rPr lang="en-US" sz="1200" dirty="0" smtClean="0">
                <a:latin typeface="Verdana" pitchFamily="34" charset="0"/>
                <a:ea typeface="Verdana" pitchFamily="34" charset="0"/>
                <a:cs typeface="Verdana" pitchFamily="34" charset="0"/>
              </a:rPr>
              <a:t> </a:t>
            </a:r>
            <a:r>
              <a:rPr lang="en-US" sz="1200" dirty="0" err="1" smtClean="0">
                <a:latin typeface="Verdana" pitchFamily="34" charset="0"/>
                <a:ea typeface="Verdana" pitchFamily="34" charset="0"/>
                <a:cs typeface="Verdana" pitchFamily="34" charset="0"/>
              </a:rPr>
              <a:t>sélectionné</a:t>
            </a:r>
            <a:endParaRPr lang="en-US" sz="1200" dirty="0" smtClean="0">
              <a:latin typeface="Verdana" pitchFamily="34" charset="0"/>
              <a:ea typeface="Verdana" pitchFamily="34" charset="0"/>
              <a:cs typeface="Verdana" pitchFamily="34" charset="0"/>
            </a:endParaRPr>
          </a:p>
          <a:p>
            <a:r>
              <a:rPr lang="en-US" sz="1200" dirty="0">
                <a:latin typeface="Verdana" pitchFamily="34" charset="0"/>
                <a:ea typeface="Verdana" pitchFamily="34" charset="0"/>
                <a:cs typeface="Verdana" pitchFamily="34" charset="0"/>
              </a:rPr>
              <a:t>}</a:t>
            </a:r>
            <a:endParaRPr lang="fr-CA" sz="1200" dirty="0">
              <a:latin typeface="Verdana" pitchFamily="34" charset="0"/>
              <a:ea typeface="Verdana" pitchFamily="34" charset="0"/>
              <a:cs typeface="Verdana"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1561" y="1242204"/>
            <a:ext cx="4002657" cy="3666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0913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a:t>
            </a:r>
            <a:r>
              <a:rPr lang="en-CA" dirty="0" err="1" smtClean="0"/>
              <a:t>Exemples</a:t>
            </a:r>
            <a:endParaRPr lang="fr-CA" dirty="0"/>
          </a:p>
        </p:txBody>
      </p:sp>
      <p:sp>
        <p:nvSpPr>
          <p:cNvPr id="3" name="TextBox 2"/>
          <p:cNvSpPr txBox="1"/>
          <p:nvPr/>
        </p:nvSpPr>
        <p:spPr>
          <a:xfrm>
            <a:off x="4684143" y="1308340"/>
            <a:ext cx="4270076" cy="3970318"/>
          </a:xfrm>
          <a:prstGeom prst="rect">
            <a:avLst/>
          </a:prstGeom>
          <a:noFill/>
        </p:spPr>
        <p:txBody>
          <a:bodyPr wrap="square" rtlCol="0">
            <a:spAutoFit/>
          </a:bodyPr>
          <a:lstStyle/>
          <a:p>
            <a:r>
              <a:rPr lang="fr-CA" dirty="0"/>
              <a:t>l</a:t>
            </a:r>
            <a:r>
              <a:rPr lang="fr-CA" dirty="0" smtClean="0"/>
              <a:t>et </a:t>
            </a:r>
            <a:r>
              <a:rPr lang="fr-CA" dirty="0" err="1" smtClean="0"/>
              <a:t>premierUL</a:t>
            </a:r>
            <a:r>
              <a:rPr lang="fr-CA" dirty="0" smtClean="0"/>
              <a:t> = </a:t>
            </a:r>
            <a:r>
              <a:rPr lang="fr-CA" dirty="0" err="1" smtClean="0"/>
              <a:t>querySelector</a:t>
            </a:r>
            <a:r>
              <a:rPr lang="fr-CA" dirty="0" smtClean="0"/>
              <a:t>("</a:t>
            </a:r>
            <a:r>
              <a:rPr lang="fr-CA" dirty="0" err="1" smtClean="0"/>
              <a:t>ul</a:t>
            </a:r>
            <a:r>
              <a:rPr lang="fr-CA" dirty="0" smtClean="0"/>
              <a:t>");</a:t>
            </a:r>
          </a:p>
          <a:p>
            <a:r>
              <a:rPr lang="fr-CA" dirty="0"/>
              <a:t>l</a:t>
            </a:r>
            <a:r>
              <a:rPr lang="fr-CA" dirty="0" smtClean="0"/>
              <a:t>et </a:t>
            </a:r>
            <a:r>
              <a:rPr lang="fr-CA" dirty="0" err="1" smtClean="0"/>
              <a:t>groupeUL</a:t>
            </a:r>
            <a:r>
              <a:rPr lang="fr-CA" dirty="0" smtClean="0"/>
              <a:t> = </a:t>
            </a:r>
            <a:r>
              <a:rPr lang="fr-CA" dirty="0" err="1" smtClean="0"/>
              <a:t>querySelectorAll</a:t>
            </a:r>
            <a:r>
              <a:rPr lang="fr-CA" dirty="0" smtClean="0"/>
              <a:t>("</a:t>
            </a:r>
            <a:r>
              <a:rPr lang="fr-CA" dirty="0" err="1" smtClean="0"/>
              <a:t>ul</a:t>
            </a:r>
            <a:r>
              <a:rPr lang="fr-CA" dirty="0" smtClean="0"/>
              <a:t>");</a:t>
            </a:r>
          </a:p>
          <a:p>
            <a:endParaRPr lang="fr-CA" dirty="0" smtClean="0"/>
          </a:p>
          <a:p>
            <a:r>
              <a:rPr lang="fr-CA" dirty="0"/>
              <a:t>l</a:t>
            </a:r>
            <a:r>
              <a:rPr lang="fr-CA" dirty="0" smtClean="0"/>
              <a:t>et </a:t>
            </a:r>
            <a:r>
              <a:rPr lang="fr-CA" dirty="0" err="1" smtClean="0"/>
              <a:t>lesUlBleu</a:t>
            </a:r>
            <a:r>
              <a:rPr lang="fr-CA" dirty="0" smtClean="0"/>
              <a:t> = </a:t>
            </a:r>
            <a:r>
              <a:rPr lang="fr-CA" dirty="0" err="1" smtClean="0"/>
              <a:t>querySelectorAll</a:t>
            </a:r>
            <a:r>
              <a:rPr lang="fr-CA" dirty="0" smtClean="0"/>
              <a:t>("</a:t>
            </a:r>
            <a:r>
              <a:rPr lang="fr-CA" dirty="0" err="1" smtClean="0"/>
              <a:t>ul.bleu</a:t>
            </a:r>
            <a:r>
              <a:rPr lang="fr-CA" dirty="0" smtClean="0"/>
              <a:t>");</a:t>
            </a:r>
            <a:endParaRPr lang="fr-CA" dirty="0"/>
          </a:p>
          <a:p>
            <a:endParaRPr lang="fr-CA" dirty="0" smtClean="0"/>
          </a:p>
          <a:p>
            <a:r>
              <a:rPr lang="fr-CA" dirty="0" smtClean="0"/>
              <a:t>Deviennent avec </a:t>
            </a:r>
            <a:r>
              <a:rPr lang="fr-CA" dirty="0" err="1" smtClean="0"/>
              <a:t>jQuery</a:t>
            </a:r>
            <a:r>
              <a:rPr lang="fr-CA" dirty="0" smtClean="0"/>
              <a:t>:</a:t>
            </a:r>
          </a:p>
          <a:p>
            <a:endParaRPr lang="fr-CA" dirty="0"/>
          </a:p>
          <a:p>
            <a:r>
              <a:rPr lang="fr-CA" dirty="0"/>
              <a:t>let </a:t>
            </a:r>
            <a:r>
              <a:rPr lang="fr-CA" dirty="0" err="1"/>
              <a:t>premierUL</a:t>
            </a:r>
            <a:r>
              <a:rPr lang="fr-CA" dirty="0"/>
              <a:t> = </a:t>
            </a:r>
            <a:r>
              <a:rPr lang="fr-CA" dirty="0" smtClean="0"/>
              <a:t>$("#</a:t>
            </a:r>
            <a:r>
              <a:rPr lang="fr-CA" dirty="0" err="1" smtClean="0"/>
              <a:t>premierul</a:t>
            </a:r>
            <a:r>
              <a:rPr lang="fr-CA" dirty="0" smtClean="0"/>
              <a:t>");</a:t>
            </a:r>
            <a:endParaRPr lang="fr-CA" dirty="0"/>
          </a:p>
          <a:p>
            <a:r>
              <a:rPr lang="fr-CA" dirty="0"/>
              <a:t>let </a:t>
            </a:r>
            <a:r>
              <a:rPr lang="fr-CA" dirty="0" err="1"/>
              <a:t>groupeUL</a:t>
            </a:r>
            <a:r>
              <a:rPr lang="fr-CA" dirty="0"/>
              <a:t> = </a:t>
            </a:r>
            <a:r>
              <a:rPr lang="fr-CA" dirty="0" smtClean="0"/>
              <a:t>$("</a:t>
            </a:r>
            <a:r>
              <a:rPr lang="fr-CA" dirty="0" err="1"/>
              <a:t>ul</a:t>
            </a:r>
            <a:r>
              <a:rPr lang="fr-CA" dirty="0"/>
              <a:t>");</a:t>
            </a:r>
          </a:p>
          <a:p>
            <a:endParaRPr lang="fr-CA" dirty="0"/>
          </a:p>
          <a:p>
            <a:r>
              <a:rPr lang="fr-CA" dirty="0"/>
              <a:t>let </a:t>
            </a:r>
            <a:r>
              <a:rPr lang="fr-CA" dirty="0" err="1"/>
              <a:t>lesUlBleu</a:t>
            </a:r>
            <a:r>
              <a:rPr lang="fr-CA" dirty="0"/>
              <a:t> = </a:t>
            </a:r>
            <a:r>
              <a:rPr lang="fr-CA" dirty="0" smtClean="0"/>
              <a:t>$("</a:t>
            </a:r>
            <a:r>
              <a:rPr lang="fr-CA" dirty="0" err="1"/>
              <a:t>ul.bleu</a:t>
            </a:r>
            <a:r>
              <a:rPr lang="fr-CA" dirty="0"/>
              <a:t>");</a:t>
            </a:r>
          </a:p>
          <a:p>
            <a:endParaRPr lang="fr-CA" dirty="0" smtClean="0"/>
          </a:p>
          <a:p>
            <a:endParaRPr lang="fr-CA" dirty="0"/>
          </a:p>
          <a:p>
            <a:endParaRPr lang="fr-CA" dirty="0"/>
          </a:p>
        </p:txBody>
      </p:sp>
      <p:sp>
        <p:nvSpPr>
          <p:cNvPr id="7" name="TextBox 6"/>
          <p:cNvSpPr txBox="1"/>
          <p:nvPr/>
        </p:nvSpPr>
        <p:spPr>
          <a:xfrm>
            <a:off x="224287" y="1308340"/>
            <a:ext cx="4321834" cy="41395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CA" dirty="0" smtClean="0"/>
              <a:t>Soit le code html suivant:</a:t>
            </a:r>
          </a:p>
          <a:p>
            <a:endParaRPr lang="fr-CA" dirty="0" smtClean="0"/>
          </a:p>
          <a:p>
            <a:r>
              <a:rPr lang="fr-CA" dirty="0"/>
              <a:t> </a:t>
            </a:r>
            <a:r>
              <a:rPr lang="fr-CA" sz="1100" dirty="0"/>
              <a:t>&lt;body&gt;</a:t>
            </a:r>
          </a:p>
          <a:p>
            <a:r>
              <a:rPr lang="fr-CA" sz="1100" dirty="0"/>
              <a:t>    &lt;</a:t>
            </a:r>
            <a:r>
              <a:rPr lang="fr-CA" sz="1100" dirty="0" err="1"/>
              <a:t>ul</a:t>
            </a:r>
            <a:r>
              <a:rPr lang="fr-CA" sz="1100" dirty="0"/>
              <a:t> </a:t>
            </a:r>
            <a:r>
              <a:rPr lang="fr-CA" sz="1100" dirty="0" smtClean="0"/>
              <a:t>id="</a:t>
            </a:r>
            <a:r>
              <a:rPr lang="fr-CA" sz="1100" dirty="0" err="1" smtClean="0"/>
              <a:t>premierul</a:t>
            </a:r>
            <a:r>
              <a:rPr lang="fr-CA" sz="1100" dirty="0" smtClean="0"/>
              <a:t>" class</a:t>
            </a:r>
            <a:r>
              <a:rPr lang="fr-CA" sz="1100" dirty="0"/>
              <a:t>="rouge"&gt;</a:t>
            </a:r>
          </a:p>
          <a:p>
            <a:r>
              <a:rPr lang="fr-CA" sz="1100" dirty="0"/>
              <a:t>      &lt;li class="impair"&gt;premier élément de la liste à puces&lt;/li&gt;</a:t>
            </a:r>
          </a:p>
          <a:p>
            <a:r>
              <a:rPr lang="fr-CA" sz="1100" dirty="0"/>
              <a:t>      &lt;li class="pair"&gt;deuxième élément de la liste à puces&lt;/li&gt;</a:t>
            </a:r>
          </a:p>
          <a:p>
            <a:r>
              <a:rPr lang="fr-CA" sz="1100" dirty="0"/>
              <a:t>      &lt;li class="impair"&gt;troisième élément de la liste à puces&lt;/li&gt;</a:t>
            </a:r>
          </a:p>
          <a:p>
            <a:r>
              <a:rPr lang="fr-CA" sz="1100" dirty="0"/>
              <a:t>    &lt;/</a:t>
            </a:r>
            <a:r>
              <a:rPr lang="fr-CA" sz="1100" dirty="0" err="1"/>
              <a:t>ul</a:t>
            </a:r>
            <a:r>
              <a:rPr lang="fr-CA" sz="1100" dirty="0"/>
              <a:t>&gt;</a:t>
            </a:r>
          </a:p>
          <a:p>
            <a:r>
              <a:rPr lang="fr-CA" sz="1100" dirty="0"/>
              <a:t>    &lt;div&gt;</a:t>
            </a:r>
          </a:p>
          <a:p>
            <a:r>
              <a:rPr lang="fr-CA" sz="1100" dirty="0"/>
              <a:t>      &lt;</a:t>
            </a:r>
            <a:r>
              <a:rPr lang="fr-CA" sz="1100" dirty="0" err="1"/>
              <a:t>ul</a:t>
            </a:r>
            <a:r>
              <a:rPr lang="fr-CA" sz="1100" dirty="0"/>
              <a:t> class="bleu"&gt;</a:t>
            </a:r>
          </a:p>
          <a:p>
            <a:r>
              <a:rPr lang="fr-CA" sz="1100" dirty="0"/>
              <a:t>        &lt;li class="impair"&gt;premier élément de la liste à puces&lt;/li&gt;</a:t>
            </a:r>
          </a:p>
          <a:p>
            <a:r>
              <a:rPr lang="fr-CA" sz="1100" dirty="0"/>
              <a:t>        &lt;li class="pair"&gt;deuxième élément de la liste à puces&lt;/li&gt;</a:t>
            </a:r>
          </a:p>
          <a:p>
            <a:r>
              <a:rPr lang="fr-CA" sz="1100" dirty="0"/>
              <a:t>        &lt;li class="impair"&gt;troisième élément de la liste à puces&lt;/li&gt;</a:t>
            </a:r>
          </a:p>
          <a:p>
            <a:r>
              <a:rPr lang="fr-CA" sz="1100" dirty="0"/>
              <a:t>      &lt;/</a:t>
            </a:r>
            <a:r>
              <a:rPr lang="fr-CA" sz="1100" dirty="0" err="1"/>
              <a:t>ul</a:t>
            </a:r>
            <a:r>
              <a:rPr lang="fr-CA" sz="1100" dirty="0"/>
              <a:t>&gt;</a:t>
            </a:r>
          </a:p>
          <a:p>
            <a:r>
              <a:rPr lang="fr-CA" sz="1100" dirty="0"/>
              <a:t>    &lt;/div&gt;</a:t>
            </a:r>
          </a:p>
          <a:p>
            <a:r>
              <a:rPr lang="fr-CA" sz="1100" dirty="0"/>
              <a:t>    &lt;</a:t>
            </a:r>
            <a:r>
              <a:rPr lang="fr-CA" sz="1100" dirty="0" err="1"/>
              <a:t>ol</a:t>
            </a:r>
            <a:r>
              <a:rPr lang="fr-CA" sz="1100" dirty="0"/>
              <a:t> class="rouge"&gt;</a:t>
            </a:r>
          </a:p>
          <a:p>
            <a:r>
              <a:rPr lang="fr-CA" sz="1100" dirty="0"/>
              <a:t>      &lt;li&gt;premier élément de la liste numérotée&lt;/li&gt;</a:t>
            </a:r>
          </a:p>
          <a:p>
            <a:r>
              <a:rPr lang="fr-CA" sz="1100" dirty="0"/>
              <a:t>      &lt;li&gt;deuxième élément de la liste numérotée&lt;/li&gt;</a:t>
            </a:r>
          </a:p>
          <a:p>
            <a:r>
              <a:rPr lang="fr-CA" sz="1100" dirty="0"/>
              <a:t>      &lt;li&gt;troisième élément de la liste numérotée&lt;/li&gt;</a:t>
            </a:r>
          </a:p>
          <a:p>
            <a:r>
              <a:rPr lang="fr-CA" sz="1100" dirty="0"/>
              <a:t>    &lt;/</a:t>
            </a:r>
            <a:r>
              <a:rPr lang="fr-CA" sz="1100" dirty="0" err="1"/>
              <a:t>ol</a:t>
            </a:r>
            <a:r>
              <a:rPr lang="fr-CA" sz="1100" dirty="0"/>
              <a:t>&gt;</a:t>
            </a:r>
          </a:p>
          <a:p>
            <a:endParaRPr lang="fr-CA" sz="1100" dirty="0"/>
          </a:p>
          <a:p>
            <a:endParaRPr lang="fr-CA" sz="1100" dirty="0"/>
          </a:p>
        </p:txBody>
      </p:sp>
    </p:spTree>
    <p:extLst>
      <p:ext uri="{BB962C8B-B14F-4D97-AF65-F5344CB8AC3E}">
        <p14:creationId xmlns:p14="http://schemas.microsoft.com/office/powerpoint/2010/main" val="990535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a:t>
            </a:r>
            <a:r>
              <a:rPr lang="en-CA" dirty="0" err="1" smtClean="0"/>
              <a:t>Appliquer</a:t>
            </a:r>
            <a:r>
              <a:rPr lang="en-CA" dirty="0" smtClean="0"/>
              <a:t> </a:t>
            </a:r>
            <a:r>
              <a:rPr lang="en-CA" dirty="0" err="1" smtClean="0"/>
              <a:t>une</a:t>
            </a:r>
            <a:r>
              <a:rPr lang="en-CA" dirty="0" smtClean="0"/>
              <a:t> action</a:t>
            </a:r>
            <a:endParaRPr lang="fr-CA" dirty="0"/>
          </a:p>
        </p:txBody>
      </p:sp>
      <p:sp>
        <p:nvSpPr>
          <p:cNvPr id="3" name="TextBox 2"/>
          <p:cNvSpPr txBox="1"/>
          <p:nvPr/>
        </p:nvSpPr>
        <p:spPr>
          <a:xfrm>
            <a:off x="4684143" y="1308340"/>
            <a:ext cx="4270076" cy="3693319"/>
          </a:xfrm>
          <a:prstGeom prst="rect">
            <a:avLst/>
          </a:prstGeom>
          <a:noFill/>
        </p:spPr>
        <p:txBody>
          <a:bodyPr wrap="square" rtlCol="0">
            <a:spAutoFit/>
          </a:bodyPr>
          <a:lstStyle/>
          <a:p>
            <a:r>
              <a:rPr lang="fr-CA" dirty="0" smtClean="0"/>
              <a:t>Toujours en </a:t>
            </a:r>
            <a:r>
              <a:rPr lang="fr-CA" dirty="0" err="1" smtClean="0"/>
              <a:t>jQuery</a:t>
            </a:r>
            <a:r>
              <a:rPr lang="fr-CA" dirty="0" smtClean="0"/>
              <a:t>:</a:t>
            </a:r>
          </a:p>
          <a:p>
            <a:endParaRPr lang="fr-CA" dirty="0" smtClean="0"/>
          </a:p>
          <a:p>
            <a:r>
              <a:rPr lang="fr-CA" dirty="0" smtClean="0"/>
              <a:t>Faire disparaître la deuxième série d’éléments:</a:t>
            </a:r>
          </a:p>
          <a:p>
            <a:endParaRPr lang="fr-CA" dirty="0"/>
          </a:p>
          <a:p>
            <a:r>
              <a:rPr lang="fr-CA" dirty="0" smtClean="0"/>
              <a:t>$("</a:t>
            </a:r>
            <a:r>
              <a:rPr lang="fr-CA" dirty="0" err="1" smtClean="0"/>
              <a:t>ul.bleu</a:t>
            </a:r>
            <a:r>
              <a:rPr lang="fr-CA" dirty="0" smtClean="0"/>
              <a:t>").</a:t>
            </a:r>
            <a:r>
              <a:rPr lang="fr-CA" dirty="0" err="1" smtClean="0"/>
              <a:t>hide</a:t>
            </a:r>
            <a:r>
              <a:rPr lang="fr-CA" dirty="0" smtClean="0"/>
              <a:t>();</a:t>
            </a:r>
          </a:p>
          <a:p>
            <a:endParaRPr lang="fr-CA" dirty="0"/>
          </a:p>
          <a:p>
            <a:r>
              <a:rPr lang="fr-CA" dirty="0"/>
              <a:t>o</a:t>
            </a:r>
            <a:r>
              <a:rPr lang="fr-CA" dirty="0" smtClean="0"/>
              <a:t>u</a:t>
            </a:r>
          </a:p>
          <a:p>
            <a:endParaRPr lang="fr-CA" dirty="0"/>
          </a:p>
          <a:p>
            <a:r>
              <a:rPr lang="fr-CA" dirty="0" smtClean="0"/>
              <a:t>$("</a:t>
            </a:r>
            <a:r>
              <a:rPr lang="fr-CA" dirty="0" err="1" smtClean="0"/>
              <a:t>ul:eq</a:t>
            </a:r>
            <a:r>
              <a:rPr lang="fr-CA" dirty="0" smtClean="0"/>
              <a:t>(1)").</a:t>
            </a:r>
            <a:r>
              <a:rPr lang="fr-CA" dirty="0" err="1" smtClean="0"/>
              <a:t>hide</a:t>
            </a:r>
            <a:r>
              <a:rPr lang="fr-CA" dirty="0" smtClean="0"/>
              <a:t>();</a:t>
            </a:r>
            <a:endParaRPr lang="fr-CA" dirty="0"/>
          </a:p>
          <a:p>
            <a:endParaRPr lang="fr-CA" dirty="0" smtClean="0"/>
          </a:p>
          <a:p>
            <a:endParaRPr lang="fr-CA" dirty="0"/>
          </a:p>
          <a:p>
            <a:endParaRPr lang="fr-CA" dirty="0"/>
          </a:p>
        </p:txBody>
      </p:sp>
      <p:sp>
        <p:nvSpPr>
          <p:cNvPr id="7" name="TextBox 6"/>
          <p:cNvSpPr txBox="1"/>
          <p:nvPr/>
        </p:nvSpPr>
        <p:spPr>
          <a:xfrm>
            <a:off x="224287" y="1308340"/>
            <a:ext cx="4321834" cy="41395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CA" dirty="0" smtClean="0"/>
              <a:t>Soit le code html suivant:</a:t>
            </a:r>
          </a:p>
          <a:p>
            <a:endParaRPr lang="fr-CA" dirty="0" smtClean="0"/>
          </a:p>
          <a:p>
            <a:r>
              <a:rPr lang="fr-CA" dirty="0"/>
              <a:t> </a:t>
            </a:r>
            <a:r>
              <a:rPr lang="fr-CA" sz="1100" dirty="0"/>
              <a:t>&lt;body&gt;</a:t>
            </a:r>
          </a:p>
          <a:p>
            <a:r>
              <a:rPr lang="fr-CA" sz="1100" dirty="0"/>
              <a:t>    &lt;</a:t>
            </a:r>
            <a:r>
              <a:rPr lang="fr-CA" sz="1100" dirty="0" err="1"/>
              <a:t>ul</a:t>
            </a:r>
            <a:r>
              <a:rPr lang="fr-CA" sz="1100" dirty="0"/>
              <a:t> </a:t>
            </a:r>
            <a:r>
              <a:rPr lang="fr-CA" sz="1100" dirty="0" smtClean="0"/>
              <a:t>id="</a:t>
            </a:r>
            <a:r>
              <a:rPr lang="fr-CA" sz="1100" dirty="0" err="1" smtClean="0"/>
              <a:t>premierul</a:t>
            </a:r>
            <a:r>
              <a:rPr lang="fr-CA" sz="1100" dirty="0" smtClean="0"/>
              <a:t>" class</a:t>
            </a:r>
            <a:r>
              <a:rPr lang="fr-CA" sz="1100" dirty="0"/>
              <a:t>="rouge"&gt;</a:t>
            </a:r>
          </a:p>
          <a:p>
            <a:r>
              <a:rPr lang="fr-CA" sz="1100" dirty="0"/>
              <a:t>      &lt;li class="impair"&gt;premier élément de la liste à puces&lt;/li&gt;</a:t>
            </a:r>
          </a:p>
          <a:p>
            <a:r>
              <a:rPr lang="fr-CA" sz="1100" dirty="0"/>
              <a:t>      &lt;li class="pair"&gt;deuxième élément de la liste à puces&lt;/li&gt;</a:t>
            </a:r>
          </a:p>
          <a:p>
            <a:r>
              <a:rPr lang="fr-CA" sz="1100" dirty="0"/>
              <a:t>      &lt;li class="impair"&gt;troisième élément de la liste à puces&lt;/li&gt;</a:t>
            </a:r>
          </a:p>
          <a:p>
            <a:r>
              <a:rPr lang="fr-CA" sz="1100" dirty="0"/>
              <a:t>    &lt;/</a:t>
            </a:r>
            <a:r>
              <a:rPr lang="fr-CA" sz="1100" dirty="0" err="1"/>
              <a:t>ul</a:t>
            </a:r>
            <a:r>
              <a:rPr lang="fr-CA" sz="1100" dirty="0"/>
              <a:t>&gt;</a:t>
            </a:r>
          </a:p>
          <a:p>
            <a:r>
              <a:rPr lang="fr-CA" sz="1100" dirty="0"/>
              <a:t>    &lt;div&gt;</a:t>
            </a:r>
          </a:p>
          <a:p>
            <a:r>
              <a:rPr lang="fr-CA" sz="1100" dirty="0"/>
              <a:t>      &lt;</a:t>
            </a:r>
            <a:r>
              <a:rPr lang="fr-CA" sz="1100" dirty="0" err="1"/>
              <a:t>ul</a:t>
            </a:r>
            <a:r>
              <a:rPr lang="fr-CA" sz="1100" dirty="0"/>
              <a:t> class="bleu"&gt;</a:t>
            </a:r>
          </a:p>
          <a:p>
            <a:r>
              <a:rPr lang="fr-CA" sz="1100" dirty="0"/>
              <a:t>        &lt;li class="impair"&gt;premier élément de la liste à puces&lt;/li&gt;</a:t>
            </a:r>
          </a:p>
          <a:p>
            <a:r>
              <a:rPr lang="fr-CA" sz="1100" dirty="0"/>
              <a:t>        &lt;li class="pair"&gt;deuxième élément de la liste à puces&lt;/li&gt;</a:t>
            </a:r>
          </a:p>
          <a:p>
            <a:r>
              <a:rPr lang="fr-CA" sz="1100" dirty="0"/>
              <a:t>        &lt;li class="impair"&gt;troisième élément de la liste à puces&lt;/li&gt;</a:t>
            </a:r>
          </a:p>
          <a:p>
            <a:r>
              <a:rPr lang="fr-CA" sz="1100" dirty="0"/>
              <a:t>      &lt;/</a:t>
            </a:r>
            <a:r>
              <a:rPr lang="fr-CA" sz="1100" dirty="0" err="1"/>
              <a:t>ul</a:t>
            </a:r>
            <a:r>
              <a:rPr lang="fr-CA" sz="1100" dirty="0"/>
              <a:t>&gt;</a:t>
            </a:r>
          </a:p>
          <a:p>
            <a:r>
              <a:rPr lang="fr-CA" sz="1100" dirty="0"/>
              <a:t>    &lt;/div&gt;</a:t>
            </a:r>
          </a:p>
          <a:p>
            <a:r>
              <a:rPr lang="fr-CA" sz="1100" dirty="0"/>
              <a:t>    &lt;</a:t>
            </a:r>
            <a:r>
              <a:rPr lang="fr-CA" sz="1100" dirty="0" err="1"/>
              <a:t>ol</a:t>
            </a:r>
            <a:r>
              <a:rPr lang="fr-CA" sz="1100" dirty="0"/>
              <a:t> class="rouge"&gt;</a:t>
            </a:r>
          </a:p>
          <a:p>
            <a:r>
              <a:rPr lang="fr-CA" sz="1100" dirty="0"/>
              <a:t>      &lt;li&gt;premier élément de la liste numérotée&lt;/li&gt;</a:t>
            </a:r>
          </a:p>
          <a:p>
            <a:r>
              <a:rPr lang="fr-CA" sz="1100" dirty="0"/>
              <a:t>      &lt;li&gt;deuxième élément de la liste numérotée&lt;/li&gt;</a:t>
            </a:r>
          </a:p>
          <a:p>
            <a:r>
              <a:rPr lang="fr-CA" sz="1100" dirty="0"/>
              <a:t>      &lt;li&gt;troisième élément de la liste numérotée&lt;/li&gt;</a:t>
            </a:r>
          </a:p>
          <a:p>
            <a:r>
              <a:rPr lang="fr-CA" sz="1100" dirty="0"/>
              <a:t>    &lt;/</a:t>
            </a:r>
            <a:r>
              <a:rPr lang="fr-CA" sz="1100" dirty="0" err="1"/>
              <a:t>ol</a:t>
            </a:r>
            <a:r>
              <a:rPr lang="fr-CA" sz="1100" dirty="0"/>
              <a:t>&gt;</a:t>
            </a:r>
          </a:p>
          <a:p>
            <a:endParaRPr lang="fr-CA" sz="1100" dirty="0"/>
          </a:p>
          <a:p>
            <a:endParaRPr lang="fr-CA" sz="1100" dirty="0"/>
          </a:p>
        </p:txBody>
      </p:sp>
      <p:cxnSp>
        <p:nvCxnSpPr>
          <p:cNvPr id="5" name="Straight Arrow Connector 4"/>
          <p:cNvCxnSpPr/>
          <p:nvPr/>
        </p:nvCxnSpPr>
        <p:spPr>
          <a:xfrm flipH="1">
            <a:off x="1794294" y="2156604"/>
            <a:ext cx="3001993" cy="1121434"/>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703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a:t>
            </a:r>
            <a:r>
              <a:rPr lang="en-CA" dirty="0" err="1" smtClean="0"/>
              <a:t>Appliquer</a:t>
            </a:r>
            <a:r>
              <a:rPr lang="en-CA" dirty="0" smtClean="0"/>
              <a:t> </a:t>
            </a:r>
            <a:r>
              <a:rPr lang="en-CA" dirty="0" err="1" smtClean="0"/>
              <a:t>une</a:t>
            </a:r>
            <a:r>
              <a:rPr lang="en-CA" dirty="0" smtClean="0"/>
              <a:t> action</a:t>
            </a:r>
            <a:endParaRPr lang="fr-CA" dirty="0"/>
          </a:p>
        </p:txBody>
      </p:sp>
      <p:sp>
        <p:nvSpPr>
          <p:cNvPr id="3" name="TextBox 2"/>
          <p:cNvSpPr txBox="1"/>
          <p:nvPr/>
        </p:nvSpPr>
        <p:spPr>
          <a:xfrm>
            <a:off x="4684143" y="1308340"/>
            <a:ext cx="4270076" cy="4247317"/>
          </a:xfrm>
          <a:prstGeom prst="rect">
            <a:avLst/>
          </a:prstGeom>
          <a:noFill/>
        </p:spPr>
        <p:txBody>
          <a:bodyPr wrap="square" rtlCol="0">
            <a:spAutoFit/>
          </a:bodyPr>
          <a:lstStyle/>
          <a:p>
            <a:r>
              <a:rPr lang="fr-CA" dirty="0" smtClean="0"/>
              <a:t>Exercices:</a:t>
            </a:r>
          </a:p>
          <a:p>
            <a:endParaRPr lang="fr-CA" dirty="0"/>
          </a:p>
          <a:p>
            <a:r>
              <a:rPr lang="fr-CA" dirty="0" smtClean="0"/>
              <a:t>Comment faire disparaître la balise ayant le id égal à « </a:t>
            </a:r>
            <a:r>
              <a:rPr lang="fr-CA" dirty="0" err="1" smtClean="0"/>
              <a:t>deuxiemeul</a:t>
            </a:r>
            <a:r>
              <a:rPr lang="fr-CA" dirty="0" smtClean="0"/>
              <a:t> » ?</a:t>
            </a:r>
            <a:endParaRPr lang="fr-CA" dirty="0"/>
          </a:p>
          <a:p>
            <a:endParaRPr lang="fr-CA" dirty="0" smtClean="0"/>
          </a:p>
          <a:p>
            <a:endParaRPr lang="fr-CA" dirty="0"/>
          </a:p>
          <a:p>
            <a:r>
              <a:rPr lang="fr-CA" dirty="0" smtClean="0"/>
              <a:t>Comment faire disparaître  tous les éléments de classe impair ?</a:t>
            </a:r>
          </a:p>
          <a:p>
            <a:endParaRPr lang="fr-CA" dirty="0"/>
          </a:p>
          <a:p>
            <a:r>
              <a:rPr lang="fr-CA" dirty="0" smtClean="0"/>
              <a:t>Comment faire disparaître avec une animation de temps et apparaître avec une animation de temps ?  (</a:t>
            </a:r>
            <a:r>
              <a:rPr lang="fr-CA" dirty="0" err="1" smtClean="0"/>
              <a:t>hide</a:t>
            </a:r>
            <a:r>
              <a:rPr lang="fr-CA" dirty="0" smtClean="0"/>
              <a:t>() et show() peuvent recevoir des valeurs en ms)</a:t>
            </a:r>
          </a:p>
          <a:p>
            <a:endParaRPr lang="fr-CA" dirty="0"/>
          </a:p>
          <a:p>
            <a:endParaRPr lang="fr-CA" dirty="0"/>
          </a:p>
        </p:txBody>
      </p:sp>
      <p:sp>
        <p:nvSpPr>
          <p:cNvPr id="7" name="TextBox 6"/>
          <p:cNvSpPr txBox="1"/>
          <p:nvPr/>
        </p:nvSpPr>
        <p:spPr>
          <a:xfrm>
            <a:off x="224287" y="1308340"/>
            <a:ext cx="4321834" cy="41395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CA" dirty="0" smtClean="0"/>
              <a:t>Soit le code html suivant:</a:t>
            </a:r>
          </a:p>
          <a:p>
            <a:endParaRPr lang="fr-CA" dirty="0" smtClean="0"/>
          </a:p>
          <a:p>
            <a:r>
              <a:rPr lang="fr-CA" dirty="0"/>
              <a:t> </a:t>
            </a:r>
            <a:r>
              <a:rPr lang="fr-CA" sz="1100" dirty="0"/>
              <a:t>&lt;body&gt;</a:t>
            </a:r>
          </a:p>
          <a:p>
            <a:r>
              <a:rPr lang="fr-CA" sz="1100" dirty="0"/>
              <a:t>    &lt;</a:t>
            </a:r>
            <a:r>
              <a:rPr lang="fr-CA" sz="1100" dirty="0" err="1"/>
              <a:t>ul</a:t>
            </a:r>
            <a:r>
              <a:rPr lang="fr-CA" sz="1100" dirty="0"/>
              <a:t> </a:t>
            </a:r>
            <a:r>
              <a:rPr lang="fr-CA" sz="1100" dirty="0" smtClean="0"/>
              <a:t>id="</a:t>
            </a:r>
            <a:r>
              <a:rPr lang="fr-CA" sz="1100" dirty="0" err="1" smtClean="0"/>
              <a:t>premierul</a:t>
            </a:r>
            <a:r>
              <a:rPr lang="fr-CA" sz="1100" dirty="0" smtClean="0"/>
              <a:t>" class</a:t>
            </a:r>
            <a:r>
              <a:rPr lang="fr-CA" sz="1100" dirty="0"/>
              <a:t>="rouge"&gt;</a:t>
            </a:r>
          </a:p>
          <a:p>
            <a:r>
              <a:rPr lang="fr-CA" sz="1100" dirty="0"/>
              <a:t>      &lt;li class="impair"&gt;premier élément de la liste à puces&lt;/li&gt;</a:t>
            </a:r>
          </a:p>
          <a:p>
            <a:r>
              <a:rPr lang="fr-CA" sz="1100" dirty="0"/>
              <a:t>      &lt;li class="pair"&gt;deuxième élément de la liste à puces&lt;/li&gt;</a:t>
            </a:r>
          </a:p>
          <a:p>
            <a:r>
              <a:rPr lang="fr-CA" sz="1100" dirty="0"/>
              <a:t>      &lt;li class="impair"&gt;troisième élément de la liste à puces&lt;/li&gt;</a:t>
            </a:r>
          </a:p>
          <a:p>
            <a:r>
              <a:rPr lang="fr-CA" sz="1100" dirty="0"/>
              <a:t>    &lt;/</a:t>
            </a:r>
            <a:r>
              <a:rPr lang="fr-CA" sz="1100" dirty="0" err="1"/>
              <a:t>ul</a:t>
            </a:r>
            <a:r>
              <a:rPr lang="fr-CA" sz="1100" dirty="0"/>
              <a:t>&gt;</a:t>
            </a:r>
          </a:p>
          <a:p>
            <a:r>
              <a:rPr lang="fr-CA" sz="1100" dirty="0"/>
              <a:t>    &lt;div&gt;</a:t>
            </a:r>
          </a:p>
          <a:p>
            <a:r>
              <a:rPr lang="fr-CA" sz="1100" dirty="0"/>
              <a:t>      &lt;</a:t>
            </a:r>
            <a:r>
              <a:rPr lang="fr-CA" sz="1100" dirty="0" err="1"/>
              <a:t>ul</a:t>
            </a:r>
            <a:r>
              <a:rPr lang="fr-CA" sz="1100" dirty="0"/>
              <a:t> </a:t>
            </a:r>
            <a:r>
              <a:rPr lang="fr-CA" sz="1100" dirty="0" smtClean="0"/>
              <a:t>id="</a:t>
            </a:r>
            <a:r>
              <a:rPr lang="fr-CA" sz="1100" dirty="0" err="1" smtClean="0"/>
              <a:t>deuxiemeul</a:t>
            </a:r>
            <a:r>
              <a:rPr lang="fr-CA" sz="1100" dirty="0" smtClean="0"/>
              <a:t>" class</a:t>
            </a:r>
            <a:r>
              <a:rPr lang="fr-CA" sz="1100" dirty="0"/>
              <a:t>="bleu"&gt;</a:t>
            </a:r>
          </a:p>
          <a:p>
            <a:r>
              <a:rPr lang="fr-CA" sz="1100" dirty="0"/>
              <a:t>        &lt;li class="impair"&gt;premier élément de la liste à puces&lt;/li&gt;</a:t>
            </a:r>
          </a:p>
          <a:p>
            <a:r>
              <a:rPr lang="fr-CA" sz="1100" dirty="0"/>
              <a:t>        &lt;li class="pair"&gt;deuxième élément de la liste à puces&lt;/li&gt;</a:t>
            </a:r>
          </a:p>
          <a:p>
            <a:r>
              <a:rPr lang="fr-CA" sz="1100" dirty="0"/>
              <a:t>        &lt;li class="impair"&gt;troisième élément de la liste à puces&lt;/li&gt;</a:t>
            </a:r>
          </a:p>
          <a:p>
            <a:r>
              <a:rPr lang="fr-CA" sz="1100" dirty="0"/>
              <a:t>      &lt;/</a:t>
            </a:r>
            <a:r>
              <a:rPr lang="fr-CA" sz="1100" dirty="0" err="1"/>
              <a:t>ul</a:t>
            </a:r>
            <a:r>
              <a:rPr lang="fr-CA" sz="1100" dirty="0"/>
              <a:t>&gt;</a:t>
            </a:r>
          </a:p>
          <a:p>
            <a:r>
              <a:rPr lang="fr-CA" sz="1100" dirty="0"/>
              <a:t>    &lt;/div&gt;</a:t>
            </a:r>
          </a:p>
          <a:p>
            <a:r>
              <a:rPr lang="fr-CA" sz="1100" dirty="0"/>
              <a:t>    &lt;</a:t>
            </a:r>
            <a:r>
              <a:rPr lang="fr-CA" sz="1100" dirty="0" err="1"/>
              <a:t>ol</a:t>
            </a:r>
            <a:r>
              <a:rPr lang="fr-CA" sz="1100" dirty="0"/>
              <a:t> class="rouge"&gt;</a:t>
            </a:r>
          </a:p>
          <a:p>
            <a:r>
              <a:rPr lang="fr-CA" sz="1100" dirty="0"/>
              <a:t>      &lt;li&gt;premier élément de la liste numérotée&lt;/li&gt;</a:t>
            </a:r>
          </a:p>
          <a:p>
            <a:r>
              <a:rPr lang="fr-CA" sz="1100" dirty="0"/>
              <a:t>      &lt;li&gt;deuxième élément de la liste numérotée&lt;/li&gt;</a:t>
            </a:r>
          </a:p>
          <a:p>
            <a:r>
              <a:rPr lang="fr-CA" sz="1100" dirty="0"/>
              <a:t>      &lt;li&gt;troisième élément de la liste numérotée&lt;/li&gt;</a:t>
            </a:r>
          </a:p>
          <a:p>
            <a:r>
              <a:rPr lang="fr-CA" sz="1100" dirty="0"/>
              <a:t>    &lt;/</a:t>
            </a:r>
            <a:r>
              <a:rPr lang="fr-CA" sz="1100" dirty="0" err="1"/>
              <a:t>ol</a:t>
            </a:r>
            <a:r>
              <a:rPr lang="fr-CA" sz="1100" dirty="0"/>
              <a:t>&gt;</a:t>
            </a:r>
          </a:p>
          <a:p>
            <a:endParaRPr lang="fr-CA" sz="1100" dirty="0"/>
          </a:p>
          <a:p>
            <a:endParaRPr lang="fr-CA" sz="1100" dirty="0"/>
          </a:p>
        </p:txBody>
      </p:sp>
      <p:cxnSp>
        <p:nvCxnSpPr>
          <p:cNvPr id="5" name="Straight Arrow Connector 4"/>
          <p:cNvCxnSpPr/>
          <p:nvPr/>
        </p:nvCxnSpPr>
        <p:spPr>
          <a:xfrm flipH="1">
            <a:off x="2518913" y="2156604"/>
            <a:ext cx="2277376" cy="1104181"/>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80004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Objet </a:t>
            </a:r>
            <a:r>
              <a:rPr lang="en-CA" dirty="0" err="1" smtClean="0"/>
              <a:t>sélectionné</a:t>
            </a:r>
            <a:endParaRPr lang="fr-CA" dirty="0"/>
          </a:p>
        </p:txBody>
      </p:sp>
      <p:sp>
        <p:nvSpPr>
          <p:cNvPr id="3" name="TextBox 2"/>
          <p:cNvSpPr txBox="1"/>
          <p:nvPr/>
        </p:nvSpPr>
        <p:spPr>
          <a:xfrm>
            <a:off x="138021" y="1187571"/>
            <a:ext cx="7815533" cy="3354765"/>
          </a:xfrm>
          <a:prstGeom prst="rect">
            <a:avLst/>
          </a:prstGeom>
          <a:noFill/>
        </p:spPr>
        <p:txBody>
          <a:bodyPr wrap="square" rtlCol="0">
            <a:spAutoFit/>
          </a:bodyPr>
          <a:lstStyle/>
          <a:p>
            <a:r>
              <a:rPr lang="fr-CA" dirty="0" smtClean="0"/>
              <a:t>Quelle est la nature de l’objet retourné par </a:t>
            </a:r>
            <a:r>
              <a:rPr lang="fr-CA" dirty="0" err="1" smtClean="0"/>
              <a:t>jQuery</a:t>
            </a:r>
            <a:r>
              <a:rPr lang="fr-CA" dirty="0" smtClean="0"/>
              <a:t> ?</a:t>
            </a:r>
          </a:p>
          <a:p>
            <a:endParaRPr lang="fr-CA" dirty="0"/>
          </a:p>
          <a:p>
            <a:r>
              <a:rPr lang="fr-CA" sz="1100" dirty="0">
                <a:latin typeface="Verdana" pitchFamily="34" charset="0"/>
                <a:ea typeface="Verdana" pitchFamily="34" charset="0"/>
                <a:cs typeface="Verdana" pitchFamily="34" charset="0"/>
              </a:rPr>
              <a:t>Le résultat retourné par la fonction $() est un objet </a:t>
            </a:r>
            <a:r>
              <a:rPr lang="fr-CA" sz="1100" dirty="0" err="1">
                <a:latin typeface="Verdana" pitchFamily="34" charset="0"/>
                <a:ea typeface="Verdana" pitchFamily="34" charset="0"/>
                <a:cs typeface="Verdana" pitchFamily="34" charset="0"/>
              </a:rPr>
              <a:t>jQuery</a:t>
            </a:r>
            <a:r>
              <a:rPr lang="fr-CA" sz="1100" dirty="0">
                <a:latin typeface="Verdana" pitchFamily="34" charset="0"/>
                <a:ea typeface="Verdana" pitchFamily="34" charset="0"/>
                <a:cs typeface="Verdana" pitchFamily="34" charset="0"/>
              </a:rPr>
              <a:t>. Cet objet ressemble à un tableau : il a une propriété </a:t>
            </a:r>
            <a:r>
              <a:rPr lang="fr-CA" sz="1100" dirty="0" err="1">
                <a:latin typeface="Verdana" pitchFamily="34" charset="0"/>
                <a:ea typeface="Verdana" pitchFamily="34" charset="0"/>
                <a:cs typeface="Verdana" pitchFamily="34" charset="0"/>
              </a:rPr>
              <a:t>length</a:t>
            </a:r>
            <a:r>
              <a:rPr lang="fr-CA" sz="1100" dirty="0">
                <a:latin typeface="Verdana" pitchFamily="34" charset="0"/>
                <a:ea typeface="Verdana" pitchFamily="34" charset="0"/>
                <a:cs typeface="Verdana" pitchFamily="34" charset="0"/>
              </a:rPr>
              <a:t> et les éléments sélectionnés peuvent être accédés par un indice. Par exemple :</a:t>
            </a:r>
          </a:p>
          <a:p>
            <a:endParaRPr lang="fr-CA" sz="1100" dirty="0">
              <a:latin typeface="Verdana" pitchFamily="34" charset="0"/>
              <a:ea typeface="Verdana" pitchFamily="34" charset="0"/>
              <a:cs typeface="Verdana" pitchFamily="34" charset="0"/>
            </a:endParaRPr>
          </a:p>
          <a:p>
            <a:r>
              <a:rPr lang="fr-CA" sz="1100" dirty="0">
                <a:latin typeface="Verdana" pitchFamily="34" charset="0"/>
                <a:ea typeface="Verdana" pitchFamily="34" charset="0"/>
                <a:cs typeface="Verdana" pitchFamily="34" charset="0"/>
              </a:rPr>
              <a:t>$('a').</a:t>
            </a:r>
            <a:r>
              <a:rPr lang="fr-CA" sz="1100" dirty="0" err="1">
                <a:latin typeface="Verdana" pitchFamily="34" charset="0"/>
                <a:ea typeface="Verdana" pitchFamily="34" charset="0"/>
                <a:cs typeface="Verdana" pitchFamily="34" charset="0"/>
              </a:rPr>
              <a:t>length</a:t>
            </a:r>
            <a:r>
              <a:rPr lang="fr-CA" sz="1100" dirty="0">
                <a:latin typeface="Verdana" pitchFamily="34" charset="0"/>
                <a:ea typeface="Verdana" pitchFamily="34" charset="0"/>
                <a:cs typeface="Verdana" pitchFamily="34" charset="0"/>
              </a:rPr>
              <a:t> retourne le nombre de liens hypertextes contenus dans la page.</a:t>
            </a:r>
          </a:p>
          <a:p>
            <a:endParaRPr lang="fr-CA" sz="1100" dirty="0">
              <a:latin typeface="Verdana" pitchFamily="34" charset="0"/>
              <a:ea typeface="Verdana" pitchFamily="34" charset="0"/>
              <a:cs typeface="Verdana" pitchFamily="34" charset="0"/>
            </a:endParaRPr>
          </a:p>
          <a:p>
            <a:r>
              <a:rPr lang="fr-CA" sz="1100" dirty="0">
                <a:latin typeface="Verdana" pitchFamily="34" charset="0"/>
                <a:ea typeface="Verdana" pitchFamily="34" charset="0"/>
                <a:cs typeface="Verdana" pitchFamily="34" charset="0"/>
              </a:rPr>
              <a:t>$('</a:t>
            </a:r>
            <a:r>
              <a:rPr lang="fr-CA" sz="1100" dirty="0" err="1">
                <a:latin typeface="Verdana" pitchFamily="34" charset="0"/>
                <a:ea typeface="Verdana" pitchFamily="34" charset="0"/>
                <a:cs typeface="Verdana" pitchFamily="34" charset="0"/>
              </a:rPr>
              <a:t>ul.bleu</a:t>
            </a:r>
            <a:r>
              <a:rPr lang="fr-CA" sz="1100" dirty="0">
                <a:latin typeface="Verdana" pitchFamily="34" charset="0"/>
                <a:ea typeface="Verdana" pitchFamily="34" charset="0"/>
                <a:cs typeface="Verdana" pitchFamily="34" charset="0"/>
              </a:rPr>
              <a:t>').</a:t>
            </a:r>
            <a:r>
              <a:rPr lang="fr-CA" sz="1100" dirty="0" err="1">
                <a:latin typeface="Verdana" pitchFamily="34" charset="0"/>
                <a:ea typeface="Verdana" pitchFamily="34" charset="0"/>
                <a:cs typeface="Verdana" pitchFamily="34" charset="0"/>
              </a:rPr>
              <a:t>length</a:t>
            </a:r>
            <a:r>
              <a:rPr lang="fr-CA" sz="1100" dirty="0">
                <a:latin typeface="Verdana" pitchFamily="34" charset="0"/>
                <a:ea typeface="Verdana" pitchFamily="34" charset="0"/>
                <a:cs typeface="Verdana" pitchFamily="34" charset="0"/>
              </a:rPr>
              <a:t> retourne le nombre de balises &lt;</a:t>
            </a:r>
            <a:r>
              <a:rPr lang="fr-CA" sz="1100" dirty="0" err="1">
                <a:latin typeface="Verdana" pitchFamily="34" charset="0"/>
                <a:ea typeface="Verdana" pitchFamily="34" charset="0"/>
                <a:cs typeface="Verdana" pitchFamily="34" charset="0"/>
              </a:rPr>
              <a:t>ul</a:t>
            </a:r>
            <a:r>
              <a:rPr lang="fr-CA" sz="1100" dirty="0">
                <a:latin typeface="Verdana" pitchFamily="34" charset="0"/>
                <a:ea typeface="Verdana" pitchFamily="34" charset="0"/>
                <a:cs typeface="Verdana" pitchFamily="34" charset="0"/>
              </a:rPr>
              <a:t>&gt; de classe bleu.</a:t>
            </a:r>
          </a:p>
          <a:p>
            <a:endParaRPr lang="fr-CA" sz="1100" dirty="0">
              <a:latin typeface="Verdana" pitchFamily="34" charset="0"/>
              <a:ea typeface="Verdana" pitchFamily="34" charset="0"/>
              <a:cs typeface="Verdana" pitchFamily="34" charset="0"/>
            </a:endParaRPr>
          </a:p>
          <a:p>
            <a:r>
              <a:rPr lang="fr-CA" sz="1100" dirty="0">
                <a:latin typeface="Verdana" pitchFamily="34" charset="0"/>
                <a:ea typeface="Verdana" pitchFamily="34" charset="0"/>
                <a:cs typeface="Verdana" pitchFamily="34" charset="0"/>
              </a:rPr>
              <a:t>$('li[class="impair"]').</a:t>
            </a:r>
            <a:r>
              <a:rPr lang="fr-CA" sz="1100" dirty="0" err="1">
                <a:latin typeface="Verdana" pitchFamily="34" charset="0"/>
                <a:ea typeface="Verdana" pitchFamily="34" charset="0"/>
                <a:cs typeface="Verdana" pitchFamily="34" charset="0"/>
              </a:rPr>
              <a:t>length</a:t>
            </a:r>
            <a:r>
              <a:rPr lang="fr-CA" sz="1100" dirty="0">
                <a:latin typeface="Verdana" pitchFamily="34" charset="0"/>
                <a:ea typeface="Verdana" pitchFamily="34" charset="0"/>
                <a:cs typeface="Verdana" pitchFamily="34" charset="0"/>
              </a:rPr>
              <a:t> retourne le nombre de balises &lt;li&gt; qui ont un attribut class de valeur impair.</a:t>
            </a:r>
          </a:p>
          <a:p>
            <a:endParaRPr lang="fr-CA" sz="1100" dirty="0" smtClean="0">
              <a:latin typeface="Verdana" pitchFamily="34" charset="0"/>
              <a:ea typeface="Verdana" pitchFamily="34" charset="0"/>
              <a:cs typeface="Verdana" pitchFamily="34" charset="0"/>
            </a:endParaRPr>
          </a:p>
          <a:p>
            <a:endParaRPr lang="fr-CA" sz="1100" dirty="0">
              <a:latin typeface="Verdana" pitchFamily="34" charset="0"/>
              <a:ea typeface="Verdana" pitchFamily="34" charset="0"/>
              <a:cs typeface="Verdana" pitchFamily="34" charset="0"/>
            </a:endParaRPr>
          </a:p>
          <a:p>
            <a:r>
              <a:rPr lang="fr-CA" sz="1100" dirty="0" smtClean="0">
                <a:latin typeface="Verdana" pitchFamily="34" charset="0"/>
                <a:ea typeface="Verdana" pitchFamily="34" charset="0"/>
                <a:cs typeface="Verdana" pitchFamily="34" charset="0"/>
              </a:rPr>
              <a:t>Par </a:t>
            </a:r>
            <a:r>
              <a:rPr lang="fr-CA" sz="1100" dirty="0">
                <a:latin typeface="Verdana" pitchFamily="34" charset="0"/>
                <a:ea typeface="Verdana" pitchFamily="34" charset="0"/>
                <a:cs typeface="Verdana" pitchFamily="34" charset="0"/>
              </a:rPr>
              <a:t>exemple :</a:t>
            </a:r>
          </a:p>
          <a:p>
            <a:r>
              <a:rPr lang="fr-CA" sz="1100" dirty="0" smtClean="0">
                <a:latin typeface="Verdana" pitchFamily="34" charset="0"/>
                <a:ea typeface="Verdana" pitchFamily="34" charset="0"/>
                <a:cs typeface="Verdana" pitchFamily="34" charset="0"/>
              </a:rPr>
              <a:t>	$(</a:t>
            </a:r>
            <a:r>
              <a:rPr lang="fr-CA" sz="1100" dirty="0">
                <a:latin typeface="Verdana" pitchFamily="34" charset="0"/>
                <a:ea typeface="Verdana" pitchFamily="34" charset="0"/>
                <a:cs typeface="Verdana" pitchFamily="34" charset="0"/>
              </a:rPr>
              <a:t>'a')[0] retourne le premier lien hypertexte de la page.</a:t>
            </a:r>
          </a:p>
          <a:p>
            <a:endParaRPr lang="fr-CA" sz="1100" dirty="0">
              <a:latin typeface="Verdana" pitchFamily="34" charset="0"/>
              <a:ea typeface="Verdana" pitchFamily="34" charset="0"/>
              <a:cs typeface="Verdana" pitchFamily="34" charset="0"/>
            </a:endParaRPr>
          </a:p>
          <a:p>
            <a:r>
              <a:rPr lang="fr-CA" sz="1100" dirty="0" smtClean="0">
                <a:latin typeface="Verdana" pitchFamily="34" charset="0"/>
                <a:ea typeface="Verdana" pitchFamily="34" charset="0"/>
                <a:cs typeface="Verdana" pitchFamily="34" charset="0"/>
              </a:rPr>
              <a:t>	$(</a:t>
            </a:r>
            <a:r>
              <a:rPr lang="fr-CA" sz="1100" dirty="0">
                <a:latin typeface="Verdana" pitchFamily="34" charset="0"/>
                <a:ea typeface="Verdana" pitchFamily="34" charset="0"/>
                <a:cs typeface="Verdana" pitchFamily="34" charset="0"/>
              </a:rPr>
              <a:t>'</a:t>
            </a:r>
            <a:r>
              <a:rPr lang="fr-CA" sz="1100" dirty="0" err="1">
                <a:latin typeface="Verdana" pitchFamily="34" charset="0"/>
                <a:ea typeface="Verdana" pitchFamily="34" charset="0"/>
                <a:cs typeface="Verdana" pitchFamily="34" charset="0"/>
              </a:rPr>
              <a:t>ul.bleu</a:t>
            </a:r>
            <a:r>
              <a:rPr lang="fr-CA" sz="1100" dirty="0">
                <a:latin typeface="Verdana" pitchFamily="34" charset="0"/>
                <a:ea typeface="Verdana" pitchFamily="34" charset="0"/>
                <a:cs typeface="Verdana" pitchFamily="34" charset="0"/>
              </a:rPr>
              <a:t>')[3] retourne la quatrième balise &lt;</a:t>
            </a:r>
            <a:r>
              <a:rPr lang="fr-CA" sz="1100" dirty="0" err="1">
                <a:latin typeface="Verdana" pitchFamily="34" charset="0"/>
                <a:ea typeface="Verdana" pitchFamily="34" charset="0"/>
                <a:cs typeface="Verdana" pitchFamily="34" charset="0"/>
              </a:rPr>
              <a:t>ul</a:t>
            </a:r>
            <a:r>
              <a:rPr lang="fr-CA" sz="1100" dirty="0">
                <a:latin typeface="Verdana" pitchFamily="34" charset="0"/>
                <a:ea typeface="Verdana" pitchFamily="34" charset="0"/>
                <a:cs typeface="Verdana" pitchFamily="34" charset="0"/>
              </a:rPr>
              <a:t>&gt; de classe bleu.</a:t>
            </a:r>
          </a:p>
          <a:p>
            <a:endParaRPr lang="fr-CA" sz="1100" dirty="0">
              <a:latin typeface="Verdana" pitchFamily="34" charset="0"/>
              <a:ea typeface="Verdana" pitchFamily="34" charset="0"/>
              <a:cs typeface="Verdana" pitchFamily="34" charset="0"/>
            </a:endParaRPr>
          </a:p>
          <a:p>
            <a:r>
              <a:rPr lang="fr-CA" sz="1100" dirty="0" smtClean="0">
                <a:latin typeface="Verdana" pitchFamily="34" charset="0"/>
                <a:ea typeface="Verdana" pitchFamily="34" charset="0"/>
                <a:cs typeface="Verdana" pitchFamily="34" charset="0"/>
              </a:rPr>
              <a:t>	$(</a:t>
            </a:r>
            <a:r>
              <a:rPr lang="fr-CA" sz="1100" dirty="0">
                <a:latin typeface="Verdana" pitchFamily="34" charset="0"/>
                <a:ea typeface="Verdana" pitchFamily="34" charset="0"/>
                <a:cs typeface="Verdana" pitchFamily="34" charset="0"/>
              </a:rPr>
              <a:t>'body')[0] est équivalent à </a:t>
            </a:r>
            <a:r>
              <a:rPr lang="fr-CA" sz="1100" dirty="0" err="1">
                <a:latin typeface="Verdana" pitchFamily="34" charset="0"/>
                <a:ea typeface="Verdana" pitchFamily="34" charset="0"/>
                <a:cs typeface="Verdana" pitchFamily="34" charset="0"/>
              </a:rPr>
              <a:t>document.body</a:t>
            </a:r>
            <a:r>
              <a:rPr lang="fr-CA" sz="1100" dirty="0">
                <a:latin typeface="Verdana" pitchFamily="34" charset="0"/>
                <a:ea typeface="Verdana" pitchFamily="34" charset="0"/>
                <a:cs typeface="Verdana" pitchFamily="34" charset="0"/>
              </a:rPr>
              <a:t>.</a:t>
            </a:r>
          </a:p>
        </p:txBody>
      </p:sp>
    </p:spTree>
    <p:extLst>
      <p:ext uri="{BB962C8B-B14F-4D97-AF65-F5344CB8AC3E}">
        <p14:creationId xmlns:p14="http://schemas.microsoft.com/office/powerpoint/2010/main" val="403459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a:t>
            </a:r>
            <a:r>
              <a:rPr lang="en-CA" dirty="0" err="1" smtClean="0"/>
              <a:t>Événements</a:t>
            </a:r>
            <a:endParaRPr lang="fr-CA" dirty="0"/>
          </a:p>
        </p:txBody>
      </p:sp>
      <p:sp>
        <p:nvSpPr>
          <p:cNvPr id="3" name="TextBox 2"/>
          <p:cNvSpPr txBox="1"/>
          <p:nvPr/>
        </p:nvSpPr>
        <p:spPr>
          <a:xfrm>
            <a:off x="138021" y="1187571"/>
            <a:ext cx="7815533" cy="3816429"/>
          </a:xfrm>
          <a:prstGeom prst="rect">
            <a:avLst/>
          </a:prstGeom>
          <a:noFill/>
        </p:spPr>
        <p:txBody>
          <a:bodyPr wrap="square" rtlCol="0">
            <a:spAutoFit/>
          </a:bodyPr>
          <a:lstStyle/>
          <a:p>
            <a:r>
              <a:rPr lang="fr-CA" sz="1100" dirty="0" smtClean="0">
                <a:latin typeface="Verdana" pitchFamily="34" charset="0"/>
                <a:ea typeface="Verdana" pitchFamily="34" charset="0"/>
                <a:cs typeface="Verdana" pitchFamily="34" charset="0"/>
              </a:rPr>
              <a:t>En JavaScript, nous avons vu comment réagir à un </a:t>
            </a:r>
            <a:r>
              <a:rPr lang="fr-CA" sz="1100" dirty="0" err="1" smtClean="0">
                <a:latin typeface="Verdana" pitchFamily="34" charset="0"/>
                <a:ea typeface="Verdana" pitchFamily="34" charset="0"/>
                <a:cs typeface="Verdana" pitchFamily="34" charset="0"/>
              </a:rPr>
              <a:t>événemenrt</a:t>
            </a:r>
            <a:r>
              <a:rPr lang="fr-CA" sz="1100" dirty="0" smtClean="0">
                <a:latin typeface="Verdana" pitchFamily="34" charset="0"/>
                <a:ea typeface="Verdana" pitchFamily="34" charset="0"/>
                <a:cs typeface="Verdana" pitchFamily="34" charset="0"/>
              </a:rPr>
              <a:t>.  Par exemple, pour intercepter le click sur un bouton ayant l’id « </a:t>
            </a:r>
            <a:r>
              <a:rPr lang="fr-CA" sz="1100" dirty="0" err="1" smtClean="0">
                <a:latin typeface="Verdana" pitchFamily="34" charset="0"/>
                <a:ea typeface="Verdana" pitchFamily="34" charset="0"/>
                <a:cs typeface="Verdana" pitchFamily="34" charset="0"/>
              </a:rPr>
              <a:t>myBtn</a:t>
            </a:r>
            <a:r>
              <a:rPr lang="fr-CA" sz="1100" dirty="0" smtClean="0">
                <a:latin typeface="Verdana" pitchFamily="34" charset="0"/>
                <a:ea typeface="Verdana" pitchFamily="34" charset="0"/>
                <a:cs typeface="Verdana" pitchFamily="34" charset="0"/>
              </a:rPr>
              <a:t> », on faisait généralement le code suivant:</a:t>
            </a:r>
          </a:p>
          <a:p>
            <a:endParaRPr lang="fr-CA" sz="1100" dirty="0">
              <a:latin typeface="Verdana" pitchFamily="34" charset="0"/>
              <a:ea typeface="Verdana" pitchFamily="34" charset="0"/>
              <a:cs typeface="Verdana" pitchFamily="34" charset="0"/>
            </a:endParaRPr>
          </a:p>
          <a:p>
            <a:r>
              <a:rPr lang="en-US" sz="1100" dirty="0" err="1">
                <a:latin typeface="Verdana" pitchFamily="34" charset="0"/>
                <a:ea typeface="Verdana" pitchFamily="34" charset="0"/>
                <a:cs typeface="Verdana" pitchFamily="34" charset="0"/>
              </a:rPr>
              <a:t>document.getElementById</a:t>
            </a:r>
            <a:r>
              <a:rPr lang="en-US" sz="1100" dirty="0">
                <a:latin typeface="Verdana" pitchFamily="34" charset="0"/>
                <a:ea typeface="Verdana" pitchFamily="34" charset="0"/>
                <a:cs typeface="Verdana" pitchFamily="34" charset="0"/>
              </a:rPr>
              <a:t>("</a:t>
            </a:r>
            <a:r>
              <a:rPr lang="en-US" sz="1100" dirty="0" err="1">
                <a:latin typeface="Verdana" pitchFamily="34" charset="0"/>
                <a:ea typeface="Verdana" pitchFamily="34" charset="0"/>
                <a:cs typeface="Verdana" pitchFamily="34" charset="0"/>
              </a:rPr>
              <a:t>myBtn</a:t>
            </a:r>
            <a:r>
              <a:rPr lang="en-US" sz="1100" dirty="0">
                <a:latin typeface="Verdana" pitchFamily="34" charset="0"/>
                <a:ea typeface="Verdana" pitchFamily="34" charset="0"/>
                <a:cs typeface="Verdana" pitchFamily="34" charset="0"/>
              </a:rPr>
              <a:t>").</a:t>
            </a:r>
            <a:r>
              <a:rPr lang="en-US" sz="1100" dirty="0" err="1">
                <a:latin typeface="Verdana" pitchFamily="34" charset="0"/>
                <a:ea typeface="Verdana" pitchFamily="34" charset="0"/>
                <a:cs typeface="Verdana" pitchFamily="34" charset="0"/>
              </a:rPr>
              <a:t>addEventListener</a:t>
            </a:r>
            <a:r>
              <a:rPr lang="en-US" sz="1100" dirty="0">
                <a:latin typeface="Verdana" pitchFamily="34" charset="0"/>
                <a:ea typeface="Verdana" pitchFamily="34" charset="0"/>
                <a:cs typeface="Verdana" pitchFamily="34" charset="0"/>
              </a:rPr>
              <a:t>("click", </a:t>
            </a:r>
            <a:r>
              <a:rPr lang="en-US" sz="1100" dirty="0" err="1" smtClean="0">
                <a:latin typeface="Verdana" pitchFamily="34" charset="0"/>
                <a:ea typeface="Verdana" pitchFamily="34" charset="0"/>
                <a:cs typeface="Verdana" pitchFamily="34" charset="0"/>
              </a:rPr>
              <a:t>Nom_fonction</a:t>
            </a:r>
            <a:r>
              <a:rPr lang="en-US" sz="1100" dirty="0" smtClean="0">
                <a:latin typeface="Verdana" pitchFamily="34" charset="0"/>
                <a:ea typeface="Verdana" pitchFamily="34" charset="0"/>
                <a:cs typeface="Verdana" pitchFamily="34" charset="0"/>
              </a:rPr>
              <a:t>);</a:t>
            </a:r>
          </a:p>
          <a:p>
            <a:endParaRPr lang="en-US" sz="1100" dirty="0">
              <a:latin typeface="Verdana" pitchFamily="34" charset="0"/>
              <a:ea typeface="Verdana" pitchFamily="34" charset="0"/>
              <a:cs typeface="Verdana" pitchFamily="34" charset="0"/>
            </a:endParaRPr>
          </a:p>
          <a:p>
            <a:r>
              <a:rPr lang="en-US" sz="1100" dirty="0" err="1" smtClean="0">
                <a:latin typeface="Verdana" pitchFamily="34" charset="0"/>
                <a:ea typeface="Verdana" pitchFamily="34" charset="0"/>
                <a:cs typeface="Verdana" pitchFamily="34" charset="0"/>
              </a:rPr>
              <a:t>Nom_fonction</a:t>
            </a:r>
            <a:r>
              <a:rPr lang="en-US" sz="1100" dirty="0" smtClean="0">
                <a:latin typeface="Verdana" pitchFamily="34" charset="0"/>
                <a:ea typeface="Verdana" pitchFamily="34" charset="0"/>
                <a:cs typeface="Verdana" pitchFamily="34" charset="0"/>
              </a:rPr>
              <a:t>()</a:t>
            </a:r>
          </a:p>
          <a:p>
            <a:r>
              <a:rPr lang="en-US" sz="1100" dirty="0" smtClean="0">
                <a:latin typeface="Verdana" pitchFamily="34" charset="0"/>
                <a:ea typeface="Verdana" pitchFamily="34" charset="0"/>
                <a:cs typeface="Verdana" pitchFamily="34" charset="0"/>
              </a:rPr>
              <a:t>{</a:t>
            </a:r>
            <a:endParaRPr lang="en-US" sz="1100" dirty="0">
              <a:latin typeface="Verdana" pitchFamily="34" charset="0"/>
              <a:ea typeface="Verdana" pitchFamily="34" charset="0"/>
              <a:cs typeface="Verdana" pitchFamily="34" charset="0"/>
            </a:endParaRPr>
          </a:p>
          <a:p>
            <a:r>
              <a:rPr lang="en-US" sz="1100" dirty="0">
                <a:latin typeface="Verdana" pitchFamily="34" charset="0"/>
                <a:ea typeface="Verdana" pitchFamily="34" charset="0"/>
                <a:cs typeface="Verdana" pitchFamily="34" charset="0"/>
              </a:rPr>
              <a:t>  </a:t>
            </a:r>
            <a:r>
              <a:rPr lang="en-US" sz="1100" dirty="0" smtClean="0">
                <a:latin typeface="Verdana" pitchFamily="34" charset="0"/>
                <a:ea typeface="Verdana" pitchFamily="34" charset="0"/>
                <a:cs typeface="Verdana" pitchFamily="34" charset="0"/>
              </a:rPr>
              <a:t>  //Code </a:t>
            </a:r>
            <a:r>
              <a:rPr lang="en-US" sz="1100" dirty="0" err="1" smtClean="0">
                <a:latin typeface="Verdana" pitchFamily="34" charset="0"/>
                <a:ea typeface="Verdana" pitchFamily="34" charset="0"/>
                <a:cs typeface="Verdana" pitchFamily="34" charset="0"/>
              </a:rPr>
              <a:t>ici</a:t>
            </a:r>
            <a:r>
              <a:rPr lang="en-US" sz="1100" dirty="0" smtClean="0">
                <a:latin typeface="Verdana" pitchFamily="34" charset="0"/>
                <a:ea typeface="Verdana" pitchFamily="34" charset="0"/>
                <a:cs typeface="Verdana" pitchFamily="34" charset="0"/>
              </a:rPr>
              <a:t>…</a:t>
            </a:r>
          </a:p>
          <a:p>
            <a:r>
              <a:rPr lang="en-US" sz="1100" dirty="0" smtClean="0">
                <a:latin typeface="Verdana" pitchFamily="34" charset="0"/>
                <a:ea typeface="Verdana" pitchFamily="34" charset="0"/>
                <a:cs typeface="Verdana" pitchFamily="34" charset="0"/>
              </a:rPr>
              <a:t>}</a:t>
            </a:r>
          </a:p>
          <a:p>
            <a:endParaRPr lang="en-US" sz="1100" dirty="0">
              <a:latin typeface="Verdana" pitchFamily="34" charset="0"/>
              <a:ea typeface="Verdana" pitchFamily="34" charset="0"/>
              <a:cs typeface="Verdana" pitchFamily="34" charset="0"/>
            </a:endParaRPr>
          </a:p>
          <a:p>
            <a:r>
              <a:rPr lang="en-US" sz="1100" dirty="0" err="1" smtClean="0">
                <a:latin typeface="Verdana" pitchFamily="34" charset="0"/>
                <a:ea typeface="Verdana" pitchFamily="34" charset="0"/>
                <a:cs typeface="Verdana" pitchFamily="34" charset="0"/>
              </a:rPr>
              <a:t>Ou</a:t>
            </a:r>
            <a:r>
              <a:rPr lang="en-US" sz="1100" dirty="0" smtClean="0">
                <a:latin typeface="Verdana" pitchFamily="34" charset="0"/>
                <a:ea typeface="Verdana" pitchFamily="34" charset="0"/>
                <a:cs typeface="Verdana" pitchFamily="34" charset="0"/>
              </a:rPr>
              <a:t> avec </a:t>
            </a:r>
            <a:r>
              <a:rPr lang="en-US" sz="1100" dirty="0" err="1" smtClean="0">
                <a:latin typeface="Verdana" pitchFamily="34" charset="0"/>
                <a:ea typeface="Verdana" pitchFamily="34" charset="0"/>
                <a:cs typeface="Verdana" pitchFamily="34" charset="0"/>
              </a:rPr>
              <a:t>une</a:t>
            </a:r>
            <a:r>
              <a:rPr lang="en-US" sz="1100" dirty="0" smtClean="0">
                <a:latin typeface="Verdana" pitchFamily="34" charset="0"/>
                <a:ea typeface="Verdana" pitchFamily="34" charset="0"/>
                <a:cs typeface="Verdana" pitchFamily="34" charset="0"/>
              </a:rPr>
              <a:t> </a:t>
            </a:r>
            <a:r>
              <a:rPr lang="en-US" sz="1100" dirty="0" err="1" smtClean="0">
                <a:latin typeface="Verdana" pitchFamily="34" charset="0"/>
                <a:ea typeface="Verdana" pitchFamily="34" charset="0"/>
                <a:cs typeface="Verdana" pitchFamily="34" charset="0"/>
              </a:rPr>
              <a:t>fonction</a:t>
            </a:r>
            <a:r>
              <a:rPr lang="en-US" sz="1100" dirty="0" smtClean="0">
                <a:latin typeface="Verdana" pitchFamily="34" charset="0"/>
                <a:ea typeface="Verdana" pitchFamily="34" charset="0"/>
                <a:cs typeface="Verdana" pitchFamily="34" charset="0"/>
              </a:rPr>
              <a:t> </a:t>
            </a:r>
            <a:r>
              <a:rPr lang="en-US" sz="1100" dirty="0" err="1" smtClean="0">
                <a:latin typeface="Verdana" pitchFamily="34" charset="0"/>
                <a:ea typeface="Verdana" pitchFamily="34" charset="0"/>
                <a:cs typeface="Verdana" pitchFamily="34" charset="0"/>
              </a:rPr>
              <a:t>anonyme</a:t>
            </a:r>
            <a:r>
              <a:rPr lang="en-US" sz="1100" dirty="0" smtClean="0">
                <a:latin typeface="Verdana" pitchFamily="34" charset="0"/>
                <a:ea typeface="Verdana" pitchFamily="34" charset="0"/>
                <a:cs typeface="Verdana" pitchFamily="34" charset="0"/>
              </a:rPr>
              <a:t>:</a:t>
            </a:r>
          </a:p>
          <a:p>
            <a:endParaRPr lang="en-US" sz="1100" dirty="0">
              <a:latin typeface="Verdana" pitchFamily="34" charset="0"/>
              <a:ea typeface="Verdana" pitchFamily="34" charset="0"/>
              <a:cs typeface="Verdana" pitchFamily="34" charset="0"/>
            </a:endParaRPr>
          </a:p>
          <a:p>
            <a:r>
              <a:rPr lang="en-US" sz="1100" dirty="0" err="1">
                <a:latin typeface="Verdana" pitchFamily="34" charset="0"/>
                <a:ea typeface="Verdana" pitchFamily="34" charset="0"/>
                <a:cs typeface="Verdana" pitchFamily="34" charset="0"/>
              </a:rPr>
              <a:t>document.getElementById</a:t>
            </a:r>
            <a:r>
              <a:rPr lang="en-US" sz="1100" dirty="0">
                <a:latin typeface="Verdana" pitchFamily="34" charset="0"/>
                <a:ea typeface="Verdana" pitchFamily="34" charset="0"/>
                <a:cs typeface="Verdana" pitchFamily="34" charset="0"/>
              </a:rPr>
              <a:t>("</a:t>
            </a:r>
            <a:r>
              <a:rPr lang="en-US" sz="1100" dirty="0" err="1">
                <a:latin typeface="Verdana" pitchFamily="34" charset="0"/>
                <a:ea typeface="Verdana" pitchFamily="34" charset="0"/>
                <a:cs typeface="Verdana" pitchFamily="34" charset="0"/>
              </a:rPr>
              <a:t>myBtn</a:t>
            </a:r>
            <a:r>
              <a:rPr lang="en-US" sz="1100" dirty="0">
                <a:latin typeface="Verdana" pitchFamily="34" charset="0"/>
                <a:ea typeface="Verdana" pitchFamily="34" charset="0"/>
                <a:cs typeface="Verdana" pitchFamily="34" charset="0"/>
              </a:rPr>
              <a:t>").</a:t>
            </a:r>
            <a:r>
              <a:rPr lang="en-US" sz="1100" dirty="0" err="1">
                <a:latin typeface="Verdana" pitchFamily="34" charset="0"/>
                <a:ea typeface="Verdana" pitchFamily="34" charset="0"/>
                <a:cs typeface="Verdana" pitchFamily="34" charset="0"/>
              </a:rPr>
              <a:t>addEventListener</a:t>
            </a:r>
            <a:r>
              <a:rPr lang="en-US" sz="1100" dirty="0">
                <a:latin typeface="Verdana" pitchFamily="34" charset="0"/>
                <a:ea typeface="Verdana" pitchFamily="34" charset="0"/>
                <a:cs typeface="Verdana" pitchFamily="34" charset="0"/>
              </a:rPr>
              <a:t>("click", function(){</a:t>
            </a:r>
          </a:p>
          <a:p>
            <a:r>
              <a:rPr lang="en-US" sz="1100" dirty="0">
                <a:latin typeface="Verdana" pitchFamily="34" charset="0"/>
                <a:ea typeface="Verdana" pitchFamily="34" charset="0"/>
                <a:cs typeface="Verdana" pitchFamily="34" charset="0"/>
              </a:rPr>
              <a:t>  </a:t>
            </a:r>
            <a:r>
              <a:rPr lang="en-US" sz="1100" dirty="0" smtClean="0">
                <a:latin typeface="Verdana" pitchFamily="34" charset="0"/>
                <a:ea typeface="Verdana" pitchFamily="34" charset="0"/>
                <a:cs typeface="Verdana" pitchFamily="34" charset="0"/>
              </a:rPr>
              <a:t>   //Code </a:t>
            </a:r>
            <a:r>
              <a:rPr lang="en-US" sz="1100" dirty="0" err="1" smtClean="0">
                <a:latin typeface="Verdana" pitchFamily="34" charset="0"/>
                <a:ea typeface="Verdana" pitchFamily="34" charset="0"/>
                <a:cs typeface="Verdana" pitchFamily="34" charset="0"/>
              </a:rPr>
              <a:t>ici</a:t>
            </a:r>
            <a:r>
              <a:rPr lang="en-US" sz="1100" dirty="0" smtClean="0">
                <a:latin typeface="Verdana" pitchFamily="34" charset="0"/>
                <a:ea typeface="Verdana" pitchFamily="34" charset="0"/>
                <a:cs typeface="Verdana" pitchFamily="34" charset="0"/>
              </a:rPr>
              <a:t>…</a:t>
            </a:r>
            <a:endParaRPr lang="en-US" sz="1100" dirty="0">
              <a:latin typeface="Verdana" pitchFamily="34" charset="0"/>
              <a:ea typeface="Verdana" pitchFamily="34" charset="0"/>
              <a:cs typeface="Verdana" pitchFamily="34" charset="0"/>
            </a:endParaRPr>
          </a:p>
          <a:p>
            <a:r>
              <a:rPr lang="en-US" sz="1100" dirty="0" smtClean="0">
                <a:latin typeface="Verdana" pitchFamily="34" charset="0"/>
                <a:ea typeface="Verdana" pitchFamily="34" charset="0"/>
                <a:cs typeface="Verdana" pitchFamily="34" charset="0"/>
              </a:rPr>
              <a:t>});</a:t>
            </a:r>
          </a:p>
          <a:p>
            <a:endParaRPr lang="en-US" sz="1100" dirty="0">
              <a:latin typeface="Verdana" pitchFamily="34" charset="0"/>
              <a:ea typeface="Verdana" pitchFamily="34" charset="0"/>
              <a:cs typeface="Verdana" pitchFamily="34" charset="0"/>
            </a:endParaRPr>
          </a:p>
          <a:p>
            <a:r>
              <a:rPr lang="en-US" sz="1100" dirty="0" smtClean="0">
                <a:latin typeface="Verdana" pitchFamily="34" charset="0"/>
                <a:ea typeface="Verdana" pitchFamily="34" charset="0"/>
                <a:cs typeface="Verdana" pitchFamily="34" charset="0"/>
              </a:rPr>
              <a:t>Avec </a:t>
            </a:r>
            <a:r>
              <a:rPr lang="en-US" sz="1100" dirty="0" err="1" smtClean="0">
                <a:latin typeface="Verdana" pitchFamily="34" charset="0"/>
                <a:ea typeface="Verdana" pitchFamily="34" charset="0"/>
                <a:cs typeface="Verdana" pitchFamily="34" charset="0"/>
              </a:rPr>
              <a:t>jQuery</a:t>
            </a:r>
            <a:r>
              <a:rPr lang="en-US" sz="1100" dirty="0" smtClean="0">
                <a:latin typeface="Verdana" pitchFamily="34" charset="0"/>
                <a:ea typeface="Verdana" pitchFamily="34" charset="0"/>
                <a:cs typeface="Verdana" pitchFamily="34" charset="0"/>
              </a:rPr>
              <a:t>, on </a:t>
            </a:r>
            <a:r>
              <a:rPr lang="en-US" sz="1100" dirty="0" err="1" smtClean="0">
                <a:latin typeface="Verdana" pitchFamily="34" charset="0"/>
                <a:ea typeface="Verdana" pitchFamily="34" charset="0"/>
                <a:cs typeface="Verdana" pitchFamily="34" charset="0"/>
              </a:rPr>
              <a:t>pourra</a:t>
            </a:r>
            <a:r>
              <a:rPr lang="en-US" sz="1100" dirty="0" smtClean="0">
                <a:latin typeface="Verdana" pitchFamily="34" charset="0"/>
                <a:ea typeface="Verdana" pitchFamily="34" charset="0"/>
                <a:cs typeface="Verdana" pitchFamily="34" charset="0"/>
              </a:rPr>
              <a:t> faire </a:t>
            </a:r>
            <a:r>
              <a:rPr lang="en-US" sz="1100" dirty="0" err="1" smtClean="0">
                <a:latin typeface="Verdana" pitchFamily="34" charset="0"/>
                <a:ea typeface="Verdana" pitchFamily="34" charset="0"/>
                <a:cs typeface="Verdana" pitchFamily="34" charset="0"/>
              </a:rPr>
              <a:t>ceci</a:t>
            </a:r>
            <a:r>
              <a:rPr lang="en-US" sz="1100" dirty="0" smtClean="0">
                <a:latin typeface="Verdana" pitchFamily="34" charset="0"/>
                <a:ea typeface="Verdana" pitchFamily="34" charset="0"/>
                <a:cs typeface="Verdana" pitchFamily="34" charset="0"/>
              </a:rPr>
              <a:t>:</a:t>
            </a:r>
          </a:p>
          <a:p>
            <a:endParaRPr lang="en-US" sz="1100" dirty="0">
              <a:latin typeface="Verdana" pitchFamily="34" charset="0"/>
              <a:ea typeface="Verdana" pitchFamily="34" charset="0"/>
              <a:cs typeface="Verdana" pitchFamily="34" charset="0"/>
            </a:endParaRPr>
          </a:p>
          <a:p>
            <a:r>
              <a:rPr lang="fr-CA" sz="1100" dirty="0" smtClean="0">
                <a:latin typeface="Verdana" pitchFamily="34" charset="0"/>
                <a:ea typeface="Verdana" pitchFamily="34" charset="0"/>
                <a:cs typeface="Verdana" pitchFamily="34" charset="0"/>
              </a:rPr>
              <a:t>	$("#</a:t>
            </a:r>
            <a:r>
              <a:rPr lang="fr-CA" sz="1100" dirty="0" err="1" smtClean="0">
                <a:latin typeface="Verdana" pitchFamily="34" charset="0"/>
                <a:ea typeface="Verdana" pitchFamily="34" charset="0"/>
                <a:cs typeface="Verdana" pitchFamily="34" charset="0"/>
              </a:rPr>
              <a:t>myBtn</a:t>
            </a:r>
            <a:r>
              <a:rPr lang="fr-CA" sz="1100" dirty="0" smtClean="0">
                <a:latin typeface="Verdana" pitchFamily="34" charset="0"/>
                <a:ea typeface="Verdana" pitchFamily="34" charset="0"/>
                <a:cs typeface="Verdana" pitchFamily="34" charset="0"/>
              </a:rPr>
              <a:t>").</a:t>
            </a:r>
            <a:r>
              <a:rPr lang="fr-CA" sz="1100" dirty="0">
                <a:latin typeface="Verdana" pitchFamily="34" charset="0"/>
                <a:ea typeface="Verdana" pitchFamily="34" charset="0"/>
                <a:cs typeface="Verdana" pitchFamily="34" charset="0"/>
              </a:rPr>
              <a:t>click(</a:t>
            </a:r>
            <a:r>
              <a:rPr lang="fr-CA" sz="1100" dirty="0" err="1">
                <a:latin typeface="Verdana" pitchFamily="34" charset="0"/>
                <a:ea typeface="Verdana" pitchFamily="34" charset="0"/>
                <a:cs typeface="Verdana" pitchFamily="34" charset="0"/>
              </a:rPr>
              <a:t>function</a:t>
            </a:r>
            <a:r>
              <a:rPr lang="fr-CA" sz="1100" dirty="0" smtClean="0">
                <a:latin typeface="Verdana" pitchFamily="34" charset="0"/>
                <a:ea typeface="Verdana" pitchFamily="34" charset="0"/>
                <a:cs typeface="Verdana" pitchFamily="34" charset="0"/>
              </a:rPr>
              <a:t>(){</a:t>
            </a:r>
            <a:endParaRPr lang="fr-CA" sz="1100" dirty="0">
              <a:latin typeface="Verdana" pitchFamily="34" charset="0"/>
              <a:ea typeface="Verdana" pitchFamily="34" charset="0"/>
              <a:cs typeface="Verdana" pitchFamily="34" charset="0"/>
            </a:endParaRPr>
          </a:p>
          <a:p>
            <a:r>
              <a:rPr lang="fr-CA" sz="1100" dirty="0">
                <a:latin typeface="Verdana" pitchFamily="34" charset="0"/>
                <a:ea typeface="Verdana" pitchFamily="34" charset="0"/>
                <a:cs typeface="Verdana" pitchFamily="34" charset="0"/>
              </a:rPr>
              <a:t>    </a:t>
            </a:r>
            <a:r>
              <a:rPr lang="fr-CA" sz="1100" dirty="0" smtClean="0">
                <a:latin typeface="Verdana" pitchFamily="34" charset="0"/>
                <a:ea typeface="Verdana" pitchFamily="34" charset="0"/>
                <a:cs typeface="Verdana" pitchFamily="34" charset="0"/>
              </a:rPr>
              <a:t>		// </a:t>
            </a:r>
            <a:r>
              <a:rPr lang="fr-CA" sz="1100" dirty="0">
                <a:latin typeface="Verdana" pitchFamily="34" charset="0"/>
                <a:ea typeface="Verdana" pitchFamily="34" charset="0"/>
                <a:cs typeface="Verdana" pitchFamily="34" charset="0"/>
              </a:rPr>
              <a:t>Le code a exécuter !</a:t>
            </a:r>
          </a:p>
          <a:p>
            <a:r>
              <a:rPr lang="fr-CA" sz="1100" dirty="0" smtClean="0">
                <a:latin typeface="Verdana" pitchFamily="34" charset="0"/>
                <a:ea typeface="Verdana" pitchFamily="34" charset="0"/>
                <a:cs typeface="Verdana" pitchFamily="34" charset="0"/>
              </a:rPr>
              <a:t>	});</a:t>
            </a:r>
            <a:endParaRPr lang="fr-CA" sz="1100" dirty="0">
              <a:latin typeface="Verdana" pitchFamily="34" charset="0"/>
              <a:ea typeface="Verdana" pitchFamily="34" charset="0"/>
              <a:cs typeface="Verdana" pitchFamily="34" charset="0"/>
            </a:endParaRPr>
          </a:p>
          <a:p>
            <a:endParaRPr lang="fr-CA" sz="11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77411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lstStyle/>
          <a:p>
            <a:r>
              <a:rPr lang="en-CA" dirty="0" err="1" smtClean="0"/>
              <a:t>Jquery</a:t>
            </a:r>
            <a:r>
              <a:rPr lang="en-CA" dirty="0" smtClean="0"/>
              <a:t> – Les bases</a:t>
            </a:r>
            <a:endParaRPr lang="fr-CA" dirty="0"/>
          </a:p>
        </p:txBody>
      </p:sp>
      <p:sp>
        <p:nvSpPr>
          <p:cNvPr id="3" name="Espace réservé du contenu 2">
            <a:extLst>
              <a:ext uri="{FF2B5EF4-FFF2-40B4-BE49-F238E27FC236}">
                <a16:creationId xmlns="" xmlns:a16="http://schemas.microsoft.com/office/drawing/2014/main" id="{F7FC9A8B-06EA-4493-80BE-5ABE8D1F6C97}"/>
              </a:ext>
            </a:extLst>
          </p:cNvPr>
          <p:cNvSpPr>
            <a:spLocks noGrp="1"/>
          </p:cNvSpPr>
          <p:nvPr>
            <p:ph idx="1"/>
          </p:nvPr>
        </p:nvSpPr>
        <p:spPr>
          <a:xfrm>
            <a:off x="457199" y="1406106"/>
            <a:ext cx="7599873" cy="3290181"/>
          </a:xfrm>
        </p:spPr>
        <p:txBody>
          <a:bodyPr>
            <a:normAutofit fontScale="77500" lnSpcReduction="20000"/>
          </a:bodyPr>
          <a:lstStyle/>
          <a:p>
            <a:pPr>
              <a:lnSpc>
                <a:spcPct val="114000"/>
              </a:lnSpc>
            </a:pPr>
            <a:r>
              <a:rPr lang="fr-CA" dirty="0" err="1"/>
              <a:t>jQuery</a:t>
            </a:r>
            <a:r>
              <a:rPr lang="fr-CA" dirty="0"/>
              <a:t> est une bibliothèque JavaScript </a:t>
            </a:r>
          </a:p>
          <a:p>
            <a:pPr marL="118872" indent="0">
              <a:lnSpc>
                <a:spcPct val="114000"/>
              </a:lnSpc>
              <a:buNone/>
            </a:pPr>
            <a:r>
              <a:rPr lang="fr-CA" dirty="0" smtClean="0"/>
              <a:t>     créée </a:t>
            </a:r>
            <a:r>
              <a:rPr lang="fr-CA" dirty="0"/>
              <a:t>par John </a:t>
            </a:r>
            <a:r>
              <a:rPr lang="fr-CA" dirty="0" err="1"/>
              <a:t>Resig</a:t>
            </a:r>
            <a:r>
              <a:rPr lang="fr-CA" dirty="0"/>
              <a:t> en </a:t>
            </a:r>
            <a:r>
              <a:rPr lang="fr-CA" dirty="0" smtClean="0"/>
              <a:t>2006.</a:t>
            </a:r>
          </a:p>
          <a:p>
            <a:pPr>
              <a:lnSpc>
                <a:spcPct val="114000"/>
              </a:lnSpc>
            </a:pPr>
            <a:r>
              <a:rPr lang="fr-CA" dirty="0" err="1" smtClean="0"/>
              <a:t>jQuery</a:t>
            </a:r>
            <a:r>
              <a:rPr lang="fr-CA" dirty="0" smtClean="0"/>
              <a:t> </a:t>
            </a:r>
            <a:r>
              <a:rPr lang="fr-CA" dirty="0"/>
              <a:t>simplifie la navigation dans les documents HTML, la gestion des événements, l'animation et les interactions Ajax pour un développement Web rapide. </a:t>
            </a:r>
            <a:endParaRPr lang="fr-CA" dirty="0" smtClean="0"/>
          </a:p>
          <a:p>
            <a:pPr>
              <a:lnSpc>
                <a:spcPct val="114000"/>
              </a:lnSpc>
            </a:pPr>
            <a:r>
              <a:rPr lang="fr-CA" dirty="0" err="1" smtClean="0"/>
              <a:t>jQuery</a:t>
            </a:r>
            <a:r>
              <a:rPr lang="fr-CA" dirty="0" smtClean="0"/>
              <a:t> </a:t>
            </a:r>
            <a:r>
              <a:rPr lang="fr-CA" dirty="0"/>
              <a:t>est une boîte à outils JavaScript conçue pour simplifier diverses tâches en rédigeant moins de code.</a:t>
            </a:r>
            <a:endParaRPr lang="fr-CA" dirty="0" smtClean="0"/>
          </a:p>
        </p:txBody>
      </p:sp>
      <p:pic>
        <p:nvPicPr>
          <p:cNvPr id="1025" name="Picture 1">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3714" y="1312750"/>
            <a:ext cx="2896769" cy="68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43212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a:t>
            </a:r>
            <a:r>
              <a:rPr lang="en-CA" dirty="0" err="1" smtClean="0"/>
              <a:t>Événements</a:t>
            </a:r>
            <a:endParaRPr lang="fr-CA" dirty="0"/>
          </a:p>
        </p:txBody>
      </p:sp>
      <p:sp>
        <p:nvSpPr>
          <p:cNvPr id="3" name="TextBox 2"/>
          <p:cNvSpPr txBox="1"/>
          <p:nvPr/>
        </p:nvSpPr>
        <p:spPr>
          <a:xfrm>
            <a:off x="138021" y="1187571"/>
            <a:ext cx="7815533" cy="600164"/>
          </a:xfrm>
          <a:prstGeom prst="rect">
            <a:avLst/>
          </a:prstGeom>
          <a:noFill/>
        </p:spPr>
        <p:txBody>
          <a:bodyPr wrap="square" rtlCol="0">
            <a:spAutoFit/>
          </a:bodyPr>
          <a:lstStyle/>
          <a:p>
            <a:r>
              <a:rPr lang="fr-CA" sz="1100" dirty="0">
                <a:latin typeface="Verdana" pitchFamily="34" charset="0"/>
                <a:ea typeface="Verdana" pitchFamily="34" charset="0"/>
                <a:cs typeface="Verdana" pitchFamily="34" charset="0"/>
              </a:rPr>
              <a:t>Quelques évènements </a:t>
            </a:r>
            <a:r>
              <a:rPr lang="fr-CA" sz="1100" dirty="0" smtClean="0">
                <a:latin typeface="Verdana" pitchFamily="34" charset="0"/>
                <a:ea typeface="Verdana" pitchFamily="34" charset="0"/>
                <a:cs typeface="Verdana" pitchFamily="34" charset="0"/>
              </a:rPr>
              <a:t>incontournables</a:t>
            </a:r>
          </a:p>
          <a:p>
            <a:endParaRPr lang="fr-CA" sz="1100" dirty="0">
              <a:latin typeface="Verdana" pitchFamily="34" charset="0"/>
              <a:ea typeface="Verdana" pitchFamily="34" charset="0"/>
              <a:cs typeface="Verdana" pitchFamily="34" charset="0"/>
            </a:endParaRPr>
          </a:p>
          <a:p>
            <a:r>
              <a:rPr lang="fr-CA" sz="1100" dirty="0">
                <a:latin typeface="Verdana" pitchFamily="34" charset="0"/>
                <a:ea typeface="Verdana" pitchFamily="34" charset="0"/>
                <a:cs typeface="Verdana" pitchFamily="34" charset="0"/>
              </a:rPr>
              <a:t>L'écoute sur la </a:t>
            </a:r>
            <a:r>
              <a:rPr lang="fr-CA" sz="1100" dirty="0" smtClean="0">
                <a:latin typeface="Verdana" pitchFamily="34" charset="0"/>
                <a:ea typeface="Verdana" pitchFamily="34" charset="0"/>
                <a:cs typeface="Verdana" pitchFamily="34" charset="0"/>
              </a:rPr>
              <a:t>souris</a:t>
            </a:r>
            <a:r>
              <a:rPr lang="fr-CA" sz="1100" dirty="0">
                <a:latin typeface="Verdana" pitchFamily="34" charset="0"/>
                <a:ea typeface="Verdana" pitchFamily="34" charset="0"/>
                <a:cs typeface="Verdana" pitchFamily="34" charset="0"/>
              </a:rPr>
              <a:t>				L'écoute sur le </a:t>
            </a:r>
            <a:r>
              <a:rPr lang="fr-CA" sz="1100" dirty="0" smtClean="0">
                <a:latin typeface="Verdana" pitchFamily="34" charset="0"/>
                <a:ea typeface="Verdana" pitchFamily="34" charset="0"/>
                <a:cs typeface="Verdana" pitchFamily="34" charset="0"/>
              </a:rPr>
              <a:t>clavier</a:t>
            </a:r>
          </a:p>
        </p:txBody>
      </p:sp>
      <p:graphicFrame>
        <p:nvGraphicFramePr>
          <p:cNvPr id="4" name="Table 3"/>
          <p:cNvGraphicFramePr>
            <a:graphicFrameLocks noGrp="1"/>
          </p:cNvGraphicFramePr>
          <p:nvPr>
            <p:extLst>
              <p:ext uri="{D42A27DB-BD31-4B8C-83A1-F6EECF244321}">
                <p14:modId xmlns:p14="http://schemas.microsoft.com/office/powerpoint/2010/main" val="3322064492"/>
              </p:ext>
            </p:extLst>
          </p:nvPr>
        </p:nvGraphicFramePr>
        <p:xfrm>
          <a:off x="138021" y="1799207"/>
          <a:ext cx="4064000" cy="2966720"/>
        </p:xfrm>
        <a:graphic>
          <a:graphicData uri="http://schemas.openxmlformats.org/drawingml/2006/table">
            <a:tbl>
              <a:tblPr firstRow="1" bandRow="1">
                <a:tableStyleId>{5C22544A-7EE6-4342-B048-85BDC9FD1C3A}</a:tableStyleId>
              </a:tblPr>
              <a:tblGrid>
                <a:gridCol w="2032000"/>
                <a:gridCol w="2032000"/>
              </a:tblGrid>
              <a:tr h="370840">
                <a:tc>
                  <a:txBody>
                    <a:bodyPr/>
                    <a:lstStyle/>
                    <a:p>
                      <a:r>
                        <a:rPr lang="fr-CA" dirty="0" smtClean="0"/>
                        <a:t>Action</a:t>
                      </a:r>
                      <a:endParaRPr lang="fr-CA" dirty="0"/>
                    </a:p>
                  </a:txBody>
                  <a:tcPr/>
                </a:tc>
                <a:tc>
                  <a:txBody>
                    <a:bodyPr/>
                    <a:lstStyle/>
                    <a:p>
                      <a:r>
                        <a:rPr lang="fr-CA" dirty="0" smtClean="0"/>
                        <a:t>Fonction</a:t>
                      </a:r>
                      <a:endParaRPr lang="fr-CA" dirty="0"/>
                    </a:p>
                  </a:txBody>
                  <a:tcPr/>
                </a:tc>
              </a:tr>
              <a:tr h="370840">
                <a:tc>
                  <a:txBody>
                    <a:bodyPr/>
                    <a:lstStyle/>
                    <a:p>
                      <a:r>
                        <a:rPr lang="fr-CA" sz="1200" dirty="0" smtClean="0"/>
                        <a:t>Clic</a:t>
                      </a:r>
                      <a:endParaRPr lang="fr-CA" sz="1200" dirty="0"/>
                    </a:p>
                  </a:txBody>
                  <a:tcPr/>
                </a:tc>
                <a:tc>
                  <a:txBody>
                    <a:bodyPr/>
                    <a:lstStyle/>
                    <a:p>
                      <a:r>
                        <a:rPr lang="fr-CA" sz="1200" dirty="0" smtClean="0"/>
                        <a:t>click()</a:t>
                      </a:r>
                      <a:endParaRPr lang="fr-CA" sz="1200" dirty="0"/>
                    </a:p>
                  </a:txBody>
                  <a:tcPr/>
                </a:tc>
              </a:tr>
              <a:tr h="370840">
                <a:tc>
                  <a:txBody>
                    <a:bodyPr/>
                    <a:lstStyle/>
                    <a:p>
                      <a:r>
                        <a:rPr lang="fr-CA" sz="1200" dirty="0" smtClean="0"/>
                        <a:t>Double-clic</a:t>
                      </a:r>
                      <a:endParaRPr lang="fr-CA" sz="1200" dirty="0"/>
                    </a:p>
                  </a:txBody>
                  <a:tcPr/>
                </a:tc>
                <a:tc>
                  <a:txBody>
                    <a:bodyPr/>
                    <a:lstStyle/>
                    <a:p>
                      <a:r>
                        <a:rPr lang="fr-CA" sz="1200" dirty="0" err="1" smtClean="0"/>
                        <a:t>dblclick</a:t>
                      </a:r>
                      <a:r>
                        <a:rPr lang="fr-CA" sz="1200" dirty="0" smtClean="0"/>
                        <a:t>()</a:t>
                      </a:r>
                      <a:endParaRPr lang="fr-CA" sz="1200" dirty="0"/>
                    </a:p>
                  </a:txBody>
                  <a:tcPr/>
                </a:tc>
              </a:tr>
              <a:tr h="370840">
                <a:tc>
                  <a:txBody>
                    <a:bodyPr/>
                    <a:lstStyle/>
                    <a:p>
                      <a:r>
                        <a:rPr lang="fr-CA" sz="1200" dirty="0" smtClean="0"/>
                        <a:t>Passage de la souris</a:t>
                      </a:r>
                      <a:endParaRPr lang="fr-CA" sz="1200" dirty="0"/>
                    </a:p>
                  </a:txBody>
                  <a:tcPr/>
                </a:tc>
                <a:tc>
                  <a:txBody>
                    <a:bodyPr/>
                    <a:lstStyle/>
                    <a:p>
                      <a:r>
                        <a:rPr lang="fr-CA" sz="1200" dirty="0" err="1" smtClean="0"/>
                        <a:t>hover</a:t>
                      </a:r>
                      <a:r>
                        <a:rPr lang="fr-CA" sz="1200" dirty="0" smtClean="0"/>
                        <a:t>()</a:t>
                      </a:r>
                      <a:endParaRPr lang="fr-CA" sz="1200" dirty="0"/>
                    </a:p>
                  </a:txBody>
                  <a:tcPr/>
                </a:tc>
              </a:tr>
              <a:tr h="370840">
                <a:tc>
                  <a:txBody>
                    <a:bodyPr/>
                    <a:lstStyle/>
                    <a:p>
                      <a:r>
                        <a:rPr lang="fr-CA" sz="1200" dirty="0" smtClean="0"/>
                        <a:t>Entrer dans un élément</a:t>
                      </a:r>
                      <a:endParaRPr lang="fr-CA" sz="1200" dirty="0"/>
                    </a:p>
                  </a:txBody>
                  <a:tcPr/>
                </a:tc>
                <a:tc>
                  <a:txBody>
                    <a:bodyPr/>
                    <a:lstStyle/>
                    <a:p>
                      <a:r>
                        <a:rPr lang="fr-CA" sz="1200" dirty="0" err="1" smtClean="0"/>
                        <a:t>mouseenter</a:t>
                      </a:r>
                      <a:r>
                        <a:rPr lang="fr-CA" sz="1200" dirty="0" smtClean="0"/>
                        <a:t>()</a:t>
                      </a:r>
                      <a:endParaRPr lang="fr-CA" sz="1200" dirty="0"/>
                    </a:p>
                  </a:txBody>
                  <a:tcPr/>
                </a:tc>
              </a:tr>
              <a:tr h="370840">
                <a:tc>
                  <a:txBody>
                    <a:bodyPr/>
                    <a:lstStyle/>
                    <a:p>
                      <a:r>
                        <a:rPr lang="fr-CA" sz="1200" dirty="0" smtClean="0"/>
                        <a:t>Presser un bouton</a:t>
                      </a:r>
                      <a:endParaRPr lang="fr-CA" sz="1200" dirty="0"/>
                    </a:p>
                  </a:txBody>
                  <a:tcPr/>
                </a:tc>
                <a:tc>
                  <a:txBody>
                    <a:bodyPr/>
                    <a:lstStyle/>
                    <a:p>
                      <a:r>
                        <a:rPr lang="fr-CA" sz="1200" dirty="0" err="1" smtClean="0"/>
                        <a:t>mouseleave</a:t>
                      </a:r>
                      <a:r>
                        <a:rPr lang="fr-CA" sz="1200" dirty="0" smtClean="0"/>
                        <a:t>()</a:t>
                      </a:r>
                      <a:endParaRPr lang="fr-CA" sz="1200" dirty="0"/>
                    </a:p>
                  </a:txBody>
                  <a:tcPr/>
                </a:tc>
              </a:tr>
              <a:tr h="370840">
                <a:tc>
                  <a:txBody>
                    <a:bodyPr/>
                    <a:lstStyle/>
                    <a:p>
                      <a:r>
                        <a:rPr lang="fr-CA" sz="1200" dirty="0" smtClean="0"/>
                        <a:t>Relâcher un bouton</a:t>
                      </a:r>
                      <a:endParaRPr lang="fr-CA" sz="1200" dirty="0"/>
                    </a:p>
                  </a:txBody>
                  <a:tcPr/>
                </a:tc>
                <a:tc>
                  <a:txBody>
                    <a:bodyPr/>
                    <a:lstStyle/>
                    <a:p>
                      <a:r>
                        <a:rPr lang="fr-CA" sz="1200" dirty="0" err="1" smtClean="0"/>
                        <a:t>mouseup</a:t>
                      </a:r>
                      <a:endParaRPr lang="fr-CA" sz="1200" dirty="0" smtClean="0"/>
                    </a:p>
                  </a:txBody>
                  <a:tcPr/>
                </a:tc>
              </a:tr>
              <a:tr h="370840">
                <a:tc>
                  <a:txBody>
                    <a:bodyPr/>
                    <a:lstStyle/>
                    <a:p>
                      <a:r>
                        <a:rPr lang="fr-CA" sz="1200" dirty="0" smtClean="0"/>
                        <a:t>Scroller</a:t>
                      </a:r>
                      <a:r>
                        <a:rPr lang="fr-CA" sz="1200" baseline="0" dirty="0" smtClean="0"/>
                        <a:t> (utiliser la roulette)</a:t>
                      </a:r>
                      <a:endParaRPr lang="fr-CA" sz="1200" dirty="0"/>
                    </a:p>
                  </a:txBody>
                  <a:tcPr/>
                </a:tc>
                <a:tc>
                  <a:txBody>
                    <a:bodyPr/>
                    <a:lstStyle/>
                    <a:p>
                      <a:r>
                        <a:rPr lang="fr-CA" sz="1200" dirty="0" smtClean="0"/>
                        <a:t>scroll()</a:t>
                      </a:r>
                      <a:endParaRPr lang="fr-CA" sz="1200"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78413609"/>
              </p:ext>
            </p:extLst>
          </p:nvPr>
        </p:nvGraphicFramePr>
        <p:xfrm>
          <a:off x="4629507" y="1787735"/>
          <a:ext cx="4064000" cy="1483360"/>
        </p:xfrm>
        <a:graphic>
          <a:graphicData uri="http://schemas.openxmlformats.org/drawingml/2006/table">
            <a:tbl>
              <a:tblPr firstRow="1" bandRow="1">
                <a:tableStyleId>{5C22544A-7EE6-4342-B048-85BDC9FD1C3A}</a:tableStyleId>
              </a:tblPr>
              <a:tblGrid>
                <a:gridCol w="2032000"/>
                <a:gridCol w="2032000"/>
              </a:tblGrid>
              <a:tr h="370840">
                <a:tc>
                  <a:txBody>
                    <a:bodyPr/>
                    <a:lstStyle/>
                    <a:p>
                      <a:r>
                        <a:rPr lang="fr-CA" dirty="0" smtClean="0"/>
                        <a:t>Action</a:t>
                      </a:r>
                      <a:endParaRPr lang="fr-CA" dirty="0"/>
                    </a:p>
                  </a:txBody>
                  <a:tcPr/>
                </a:tc>
                <a:tc>
                  <a:txBody>
                    <a:bodyPr/>
                    <a:lstStyle/>
                    <a:p>
                      <a:r>
                        <a:rPr lang="fr-CA" dirty="0" smtClean="0"/>
                        <a:t>Fonction</a:t>
                      </a:r>
                      <a:endParaRPr lang="fr-CA" dirty="0"/>
                    </a:p>
                  </a:txBody>
                  <a:tcPr/>
                </a:tc>
              </a:tr>
              <a:tr h="370840">
                <a:tc>
                  <a:txBody>
                    <a:bodyPr/>
                    <a:lstStyle/>
                    <a:p>
                      <a:r>
                        <a:rPr lang="fr-CA" sz="1200" dirty="0" smtClean="0"/>
                        <a:t>Touche</a:t>
                      </a:r>
                      <a:r>
                        <a:rPr lang="fr-CA" sz="1200" baseline="0" dirty="0" smtClean="0"/>
                        <a:t> enfoncée</a:t>
                      </a:r>
                      <a:endParaRPr lang="fr-CA" sz="1200" dirty="0"/>
                    </a:p>
                  </a:txBody>
                  <a:tcPr/>
                </a:tc>
                <a:tc>
                  <a:txBody>
                    <a:bodyPr/>
                    <a:lstStyle/>
                    <a:p>
                      <a:r>
                        <a:rPr lang="fr-CA" sz="1200" dirty="0" err="1" smtClean="0"/>
                        <a:t>keydown</a:t>
                      </a:r>
                      <a:r>
                        <a:rPr lang="fr-CA" sz="1200" dirty="0" smtClean="0"/>
                        <a:t>()</a:t>
                      </a:r>
                      <a:endParaRPr lang="fr-CA" sz="1200" dirty="0"/>
                    </a:p>
                  </a:txBody>
                  <a:tcPr/>
                </a:tc>
              </a:tr>
              <a:tr h="370840">
                <a:tc>
                  <a:txBody>
                    <a:bodyPr/>
                    <a:lstStyle/>
                    <a:p>
                      <a:r>
                        <a:rPr lang="fr-CA" sz="1200" dirty="0" smtClean="0"/>
                        <a:t>Touche maintenue enfoncée</a:t>
                      </a:r>
                      <a:endParaRPr lang="fr-CA" sz="1200" dirty="0"/>
                    </a:p>
                  </a:txBody>
                  <a:tcPr/>
                </a:tc>
                <a:tc>
                  <a:txBody>
                    <a:bodyPr/>
                    <a:lstStyle/>
                    <a:p>
                      <a:r>
                        <a:rPr lang="fr-CA" sz="1200" dirty="0" err="1" smtClean="0"/>
                        <a:t>keypress</a:t>
                      </a:r>
                      <a:r>
                        <a:rPr lang="fr-CA" sz="1200" dirty="0" smtClean="0"/>
                        <a:t>()</a:t>
                      </a:r>
                      <a:endParaRPr lang="fr-CA" sz="1200" dirty="0"/>
                    </a:p>
                  </a:txBody>
                  <a:tcPr/>
                </a:tc>
              </a:tr>
              <a:tr h="370840">
                <a:tc>
                  <a:txBody>
                    <a:bodyPr/>
                    <a:lstStyle/>
                    <a:p>
                      <a:r>
                        <a:rPr lang="fr-CA" sz="1200" dirty="0" smtClean="0"/>
                        <a:t>Relâche une touche</a:t>
                      </a:r>
                      <a:endParaRPr lang="fr-CA" sz="1200" dirty="0"/>
                    </a:p>
                  </a:txBody>
                  <a:tcPr/>
                </a:tc>
                <a:tc>
                  <a:txBody>
                    <a:bodyPr/>
                    <a:lstStyle/>
                    <a:p>
                      <a:r>
                        <a:rPr lang="fr-CA" sz="1200" dirty="0" err="1" smtClean="0"/>
                        <a:t>keyup</a:t>
                      </a:r>
                      <a:r>
                        <a:rPr lang="fr-CA" sz="1200" dirty="0" smtClean="0"/>
                        <a:t>()</a:t>
                      </a:r>
                      <a:endParaRPr lang="fr-CA" sz="1200" dirty="0"/>
                    </a:p>
                  </a:txBody>
                  <a:tcPr/>
                </a:tc>
              </a:tr>
            </a:tbl>
          </a:graphicData>
        </a:graphic>
      </p:graphicFrame>
    </p:spTree>
    <p:extLst>
      <p:ext uri="{BB962C8B-B14F-4D97-AF65-F5344CB8AC3E}">
        <p14:creationId xmlns:p14="http://schemas.microsoft.com/office/powerpoint/2010/main" val="2699636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a:t>
            </a:r>
            <a:r>
              <a:rPr lang="en-CA" dirty="0" err="1" smtClean="0"/>
              <a:t>Événements</a:t>
            </a:r>
            <a:endParaRPr lang="fr-CA" dirty="0"/>
          </a:p>
        </p:txBody>
      </p:sp>
      <p:sp>
        <p:nvSpPr>
          <p:cNvPr id="3" name="TextBox 2"/>
          <p:cNvSpPr txBox="1"/>
          <p:nvPr/>
        </p:nvSpPr>
        <p:spPr>
          <a:xfrm>
            <a:off x="138021" y="1187571"/>
            <a:ext cx="7815533" cy="1107996"/>
          </a:xfrm>
          <a:prstGeom prst="rect">
            <a:avLst/>
          </a:prstGeom>
          <a:noFill/>
        </p:spPr>
        <p:txBody>
          <a:bodyPr wrap="square" rtlCol="0">
            <a:spAutoFit/>
          </a:bodyPr>
          <a:lstStyle/>
          <a:p>
            <a:r>
              <a:rPr lang="fr-CA" sz="1100" dirty="0" smtClean="0">
                <a:latin typeface="Verdana" pitchFamily="34" charset="0"/>
                <a:ea typeface="Verdana" pitchFamily="34" charset="0"/>
                <a:cs typeface="Verdana" pitchFamily="34" charset="0"/>
              </a:rPr>
              <a:t>Exemple</a:t>
            </a:r>
          </a:p>
          <a:p>
            <a:endParaRPr lang="fr-CA" sz="1100" dirty="0">
              <a:latin typeface="Verdana" pitchFamily="34" charset="0"/>
              <a:ea typeface="Verdana" pitchFamily="34" charset="0"/>
              <a:cs typeface="Verdana" pitchFamily="34" charset="0"/>
            </a:endParaRPr>
          </a:p>
          <a:p>
            <a:r>
              <a:rPr lang="fr-CA" sz="1100" dirty="0">
                <a:latin typeface="Verdana" pitchFamily="34" charset="0"/>
                <a:ea typeface="Verdana" pitchFamily="34" charset="0"/>
                <a:cs typeface="Verdana" pitchFamily="34" charset="0"/>
              </a:rPr>
              <a:t>L'écoute </a:t>
            </a:r>
            <a:r>
              <a:rPr lang="fr-CA" sz="1100" dirty="0" smtClean="0">
                <a:latin typeface="Verdana" pitchFamily="34" charset="0"/>
                <a:ea typeface="Verdana" pitchFamily="34" charset="0"/>
                <a:cs typeface="Verdana" pitchFamily="34" charset="0"/>
              </a:rPr>
              <a:t>du clavier pour connaître la touche enfoncée:</a:t>
            </a:r>
          </a:p>
          <a:p>
            <a:endParaRPr lang="fr-CA" sz="1100" dirty="0" smtClean="0">
              <a:latin typeface="Verdana" pitchFamily="34" charset="0"/>
              <a:ea typeface="Verdana" pitchFamily="34" charset="0"/>
              <a:cs typeface="Verdana" pitchFamily="34" charset="0"/>
            </a:endParaRPr>
          </a:p>
          <a:p>
            <a:endParaRPr lang="fr-CA" sz="1100" dirty="0">
              <a:latin typeface="Verdana" pitchFamily="34" charset="0"/>
              <a:ea typeface="Verdana" pitchFamily="34" charset="0"/>
              <a:cs typeface="Verdana" pitchFamily="34" charset="0"/>
            </a:endParaRPr>
          </a:p>
          <a:p>
            <a:endParaRPr lang="fr-CA" sz="1100" dirty="0" smtClean="0">
              <a:latin typeface="Verdana" pitchFamily="34" charset="0"/>
              <a:ea typeface="Verdana" pitchFamily="34" charset="0"/>
              <a:cs typeface="Verdana" pitchFamily="34" charset="0"/>
            </a:endParaRPr>
          </a:p>
        </p:txBody>
      </p:sp>
      <p:sp>
        <p:nvSpPr>
          <p:cNvPr id="7" name="TextBox 6"/>
          <p:cNvSpPr txBox="1"/>
          <p:nvPr/>
        </p:nvSpPr>
        <p:spPr>
          <a:xfrm>
            <a:off x="276044" y="1978326"/>
            <a:ext cx="7815533" cy="14465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CA" sz="1100" dirty="0">
                <a:latin typeface="Verdana" pitchFamily="34" charset="0"/>
                <a:ea typeface="Verdana" pitchFamily="34" charset="0"/>
                <a:cs typeface="Verdana" pitchFamily="34" charset="0"/>
              </a:rPr>
              <a:t>$(document).</a:t>
            </a:r>
            <a:r>
              <a:rPr lang="fr-CA" sz="1100" dirty="0" err="1">
                <a:latin typeface="Verdana" pitchFamily="34" charset="0"/>
                <a:ea typeface="Verdana" pitchFamily="34" charset="0"/>
                <a:cs typeface="Verdana" pitchFamily="34" charset="0"/>
              </a:rPr>
              <a:t>keyup</a:t>
            </a:r>
            <a:r>
              <a:rPr lang="fr-CA" sz="1100" dirty="0">
                <a:latin typeface="Verdana" pitchFamily="34" charset="0"/>
                <a:ea typeface="Verdana" pitchFamily="34" charset="0"/>
                <a:cs typeface="Verdana" pitchFamily="34" charset="0"/>
              </a:rPr>
              <a:t>(</a:t>
            </a:r>
            <a:r>
              <a:rPr lang="fr-CA" sz="1100" dirty="0" err="1">
                <a:latin typeface="Verdana" pitchFamily="34" charset="0"/>
                <a:ea typeface="Verdana" pitchFamily="34" charset="0"/>
                <a:cs typeface="Verdana" pitchFamily="34" charset="0"/>
              </a:rPr>
              <a:t>function</a:t>
            </a:r>
            <a:r>
              <a:rPr lang="fr-CA" sz="1100" dirty="0">
                <a:latin typeface="Verdana" pitchFamily="34" charset="0"/>
                <a:ea typeface="Verdana" pitchFamily="34" charset="0"/>
                <a:cs typeface="Verdana" pitchFamily="34" charset="0"/>
              </a:rPr>
              <a:t>(touche){ // on écoute l'évènement </a:t>
            </a:r>
            <a:r>
              <a:rPr lang="fr-CA" sz="1100" dirty="0" err="1">
                <a:latin typeface="Verdana" pitchFamily="34" charset="0"/>
                <a:ea typeface="Verdana" pitchFamily="34" charset="0"/>
                <a:cs typeface="Verdana" pitchFamily="34" charset="0"/>
              </a:rPr>
              <a:t>keyup</a:t>
            </a:r>
            <a:r>
              <a:rPr lang="fr-CA" sz="1100" dirty="0">
                <a:latin typeface="Verdana" pitchFamily="34" charset="0"/>
                <a:ea typeface="Verdana" pitchFamily="34" charset="0"/>
                <a:cs typeface="Verdana" pitchFamily="34" charset="0"/>
              </a:rPr>
              <a:t>()</a:t>
            </a:r>
          </a:p>
          <a:p>
            <a:endParaRPr lang="fr-CA" sz="1100" dirty="0">
              <a:latin typeface="Verdana" pitchFamily="34" charset="0"/>
              <a:ea typeface="Verdana" pitchFamily="34" charset="0"/>
              <a:cs typeface="Verdana" pitchFamily="34" charset="0"/>
            </a:endParaRPr>
          </a:p>
          <a:p>
            <a:r>
              <a:rPr lang="fr-CA" sz="1100" dirty="0">
                <a:latin typeface="Verdana" pitchFamily="34" charset="0"/>
                <a:ea typeface="Verdana" pitchFamily="34" charset="0"/>
                <a:cs typeface="Verdana" pitchFamily="34" charset="0"/>
              </a:rPr>
              <a:t>    var appui = </a:t>
            </a:r>
            <a:r>
              <a:rPr lang="fr-CA" sz="1100" dirty="0" err="1" smtClean="0">
                <a:latin typeface="Verdana" pitchFamily="34" charset="0"/>
                <a:ea typeface="Verdana" pitchFamily="34" charset="0"/>
                <a:cs typeface="Verdana" pitchFamily="34" charset="0"/>
              </a:rPr>
              <a:t>touche.keyCode</a:t>
            </a:r>
            <a:r>
              <a:rPr lang="fr-CA" sz="1100" dirty="0">
                <a:latin typeface="Verdana" pitchFamily="34" charset="0"/>
                <a:ea typeface="Verdana" pitchFamily="34" charset="0"/>
                <a:cs typeface="Verdana" pitchFamily="34" charset="0"/>
              </a:rPr>
              <a:t>; </a:t>
            </a:r>
            <a:r>
              <a:rPr lang="fr-CA" sz="1100" dirty="0" smtClean="0">
                <a:latin typeface="Verdana" pitchFamily="34" charset="0"/>
                <a:ea typeface="Verdana" pitchFamily="34" charset="0"/>
                <a:cs typeface="Verdana" pitchFamily="34" charset="0"/>
              </a:rPr>
              <a:t>// le code est récupéré par la propriété </a:t>
            </a:r>
            <a:r>
              <a:rPr lang="fr-CA" sz="1100" dirty="0" err="1" smtClean="0">
                <a:latin typeface="Verdana" pitchFamily="34" charset="0"/>
                <a:ea typeface="Verdana" pitchFamily="34" charset="0"/>
                <a:cs typeface="Verdana" pitchFamily="34" charset="0"/>
              </a:rPr>
              <a:t>keyCode</a:t>
            </a:r>
            <a:endParaRPr lang="fr-CA" sz="1100" dirty="0">
              <a:latin typeface="Verdana" pitchFamily="34" charset="0"/>
              <a:ea typeface="Verdana" pitchFamily="34" charset="0"/>
              <a:cs typeface="Verdana" pitchFamily="34" charset="0"/>
            </a:endParaRPr>
          </a:p>
          <a:p>
            <a:endParaRPr lang="fr-CA" sz="1100" dirty="0">
              <a:latin typeface="Verdana" pitchFamily="34" charset="0"/>
              <a:ea typeface="Verdana" pitchFamily="34" charset="0"/>
              <a:cs typeface="Verdana" pitchFamily="34" charset="0"/>
            </a:endParaRPr>
          </a:p>
          <a:p>
            <a:r>
              <a:rPr lang="fr-CA" sz="1100" dirty="0">
                <a:latin typeface="Verdana" pitchFamily="34" charset="0"/>
                <a:ea typeface="Verdana" pitchFamily="34" charset="0"/>
                <a:cs typeface="Verdana" pitchFamily="34" charset="0"/>
              </a:rPr>
              <a:t>    </a:t>
            </a:r>
            <a:r>
              <a:rPr lang="fr-CA" sz="1100" dirty="0" smtClean="0">
                <a:latin typeface="Verdana" pitchFamily="34" charset="0"/>
                <a:ea typeface="Verdana" pitchFamily="34" charset="0"/>
                <a:cs typeface="Verdana" pitchFamily="34" charset="0"/>
              </a:rPr>
              <a:t>if (</a:t>
            </a:r>
            <a:r>
              <a:rPr lang="fr-CA" sz="1100" dirty="0">
                <a:latin typeface="Verdana" pitchFamily="34" charset="0"/>
                <a:ea typeface="Verdana" pitchFamily="34" charset="0"/>
                <a:cs typeface="Verdana" pitchFamily="34" charset="0"/>
              </a:rPr>
              <a:t>appui == 13){ // si le code de la touche est égal à 13 (Entrée)</a:t>
            </a:r>
          </a:p>
          <a:p>
            <a:r>
              <a:rPr lang="fr-CA" sz="1100" dirty="0">
                <a:latin typeface="Verdana" pitchFamily="34" charset="0"/>
                <a:ea typeface="Verdana" pitchFamily="34" charset="0"/>
                <a:cs typeface="Verdana" pitchFamily="34" charset="0"/>
              </a:rPr>
              <a:t>        </a:t>
            </a:r>
            <a:r>
              <a:rPr lang="fr-CA" sz="1100" dirty="0" err="1" smtClean="0">
                <a:latin typeface="Verdana" pitchFamily="34" charset="0"/>
                <a:ea typeface="Verdana" pitchFamily="34" charset="0"/>
                <a:cs typeface="Verdana" pitchFamily="34" charset="0"/>
              </a:rPr>
              <a:t>alert</a:t>
            </a:r>
            <a:r>
              <a:rPr lang="fr-CA" sz="1100" dirty="0" smtClean="0">
                <a:latin typeface="Verdana" pitchFamily="34" charset="0"/>
                <a:ea typeface="Verdana" pitchFamily="34" charset="0"/>
                <a:cs typeface="Verdana" pitchFamily="34" charset="0"/>
              </a:rPr>
              <a:t>("Vous </a:t>
            </a:r>
            <a:r>
              <a:rPr lang="fr-CA" sz="1100" dirty="0">
                <a:latin typeface="Verdana" pitchFamily="34" charset="0"/>
                <a:ea typeface="Verdana" pitchFamily="34" charset="0"/>
                <a:cs typeface="Verdana" pitchFamily="34" charset="0"/>
              </a:rPr>
              <a:t>venez </a:t>
            </a:r>
            <a:r>
              <a:rPr lang="fr-CA" sz="1100" dirty="0" smtClean="0">
                <a:latin typeface="Verdana" pitchFamily="34" charset="0"/>
                <a:ea typeface="Verdana" pitchFamily="34" charset="0"/>
                <a:cs typeface="Verdana" pitchFamily="34" charset="0"/>
              </a:rPr>
              <a:t>d'appuyer </a:t>
            </a:r>
            <a:r>
              <a:rPr lang="fr-CA" sz="1100" dirty="0">
                <a:latin typeface="Verdana" pitchFamily="34" charset="0"/>
                <a:ea typeface="Verdana" pitchFamily="34" charset="0"/>
                <a:cs typeface="Verdana" pitchFamily="34" charset="0"/>
              </a:rPr>
              <a:t>sur la touche Entrée </a:t>
            </a:r>
            <a:r>
              <a:rPr lang="fr-CA" sz="1100" dirty="0" smtClean="0">
                <a:latin typeface="Verdana" pitchFamily="34" charset="0"/>
                <a:ea typeface="Verdana" pitchFamily="34" charset="0"/>
                <a:cs typeface="Verdana" pitchFamily="34" charset="0"/>
              </a:rPr>
              <a:t>!"; </a:t>
            </a:r>
            <a:r>
              <a:rPr lang="fr-CA" sz="1100" dirty="0">
                <a:latin typeface="Verdana" pitchFamily="34" charset="0"/>
                <a:ea typeface="Verdana" pitchFamily="34" charset="0"/>
                <a:cs typeface="Verdana" pitchFamily="34" charset="0"/>
              </a:rPr>
              <a:t>// on affiche une alerte</a:t>
            </a:r>
          </a:p>
          <a:p>
            <a:r>
              <a:rPr lang="fr-CA" sz="1100" dirty="0">
                <a:latin typeface="Verdana" pitchFamily="34" charset="0"/>
                <a:ea typeface="Verdana" pitchFamily="34" charset="0"/>
                <a:cs typeface="Verdana" pitchFamily="34" charset="0"/>
              </a:rPr>
              <a:t>    }</a:t>
            </a:r>
          </a:p>
          <a:p>
            <a:r>
              <a:rPr lang="fr-CA" sz="1100" dirty="0">
                <a:latin typeface="Verdana" pitchFamily="34" charset="0"/>
                <a:ea typeface="Verdana" pitchFamily="34" charset="0"/>
                <a:cs typeface="Verdana" pitchFamily="34" charset="0"/>
              </a:rPr>
              <a:t>});</a:t>
            </a:r>
          </a:p>
        </p:txBody>
      </p:sp>
    </p:spTree>
    <p:extLst>
      <p:ext uri="{BB962C8B-B14F-4D97-AF65-F5344CB8AC3E}">
        <p14:creationId xmlns:p14="http://schemas.microsoft.com/office/powerpoint/2010/main" val="2737954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a:t>
            </a:r>
            <a:r>
              <a:rPr lang="en-CA" dirty="0" err="1" smtClean="0"/>
              <a:t>Événements</a:t>
            </a:r>
            <a:endParaRPr lang="fr-CA" dirty="0"/>
          </a:p>
        </p:txBody>
      </p:sp>
      <p:sp>
        <p:nvSpPr>
          <p:cNvPr id="3" name="TextBox 2"/>
          <p:cNvSpPr txBox="1"/>
          <p:nvPr/>
        </p:nvSpPr>
        <p:spPr>
          <a:xfrm>
            <a:off x="138021" y="1187571"/>
            <a:ext cx="7815533" cy="600164"/>
          </a:xfrm>
          <a:prstGeom prst="rect">
            <a:avLst/>
          </a:prstGeom>
          <a:noFill/>
        </p:spPr>
        <p:txBody>
          <a:bodyPr wrap="square" rtlCol="0">
            <a:spAutoFit/>
          </a:bodyPr>
          <a:lstStyle/>
          <a:p>
            <a:r>
              <a:rPr lang="fr-CA" sz="1100" dirty="0">
                <a:latin typeface="Verdana" pitchFamily="34" charset="0"/>
                <a:ea typeface="Verdana" pitchFamily="34" charset="0"/>
                <a:cs typeface="Verdana" pitchFamily="34" charset="0"/>
              </a:rPr>
              <a:t>Quelques évènements </a:t>
            </a:r>
            <a:r>
              <a:rPr lang="fr-CA" sz="1100" dirty="0" smtClean="0">
                <a:latin typeface="Verdana" pitchFamily="34" charset="0"/>
                <a:ea typeface="Verdana" pitchFamily="34" charset="0"/>
                <a:cs typeface="Verdana" pitchFamily="34" charset="0"/>
              </a:rPr>
              <a:t>incontournables</a:t>
            </a:r>
          </a:p>
          <a:p>
            <a:endParaRPr lang="fr-CA" sz="1100" dirty="0">
              <a:latin typeface="Verdana" pitchFamily="34" charset="0"/>
              <a:ea typeface="Verdana" pitchFamily="34" charset="0"/>
              <a:cs typeface="Verdana" pitchFamily="34" charset="0"/>
            </a:endParaRPr>
          </a:p>
          <a:p>
            <a:r>
              <a:rPr lang="fr-CA" sz="1100" dirty="0" smtClean="0">
                <a:latin typeface="Verdana" pitchFamily="34" charset="0"/>
                <a:ea typeface="Verdana" pitchFamily="34" charset="0"/>
                <a:cs typeface="Verdana" pitchFamily="34" charset="0"/>
              </a:rPr>
              <a:t>Les formulaires</a:t>
            </a:r>
            <a:r>
              <a:rPr lang="fr-CA" sz="1100" dirty="0">
                <a:latin typeface="Verdana" pitchFamily="34" charset="0"/>
                <a:ea typeface="Verdana" pitchFamily="34" charset="0"/>
                <a:cs typeface="Verdana" pitchFamily="34" charset="0"/>
              </a:rPr>
              <a:t>				</a:t>
            </a:r>
            <a:endParaRPr lang="fr-CA" sz="1100"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46138655"/>
              </p:ext>
            </p:extLst>
          </p:nvPr>
        </p:nvGraphicFramePr>
        <p:xfrm>
          <a:off x="362308" y="1902724"/>
          <a:ext cx="4064000" cy="1854200"/>
        </p:xfrm>
        <a:graphic>
          <a:graphicData uri="http://schemas.openxmlformats.org/drawingml/2006/table">
            <a:tbl>
              <a:tblPr firstRow="1" bandRow="1">
                <a:tableStyleId>{5C22544A-7EE6-4342-B048-85BDC9FD1C3A}</a:tableStyleId>
              </a:tblPr>
              <a:tblGrid>
                <a:gridCol w="2032000"/>
                <a:gridCol w="2032000"/>
              </a:tblGrid>
              <a:tr h="370840">
                <a:tc>
                  <a:txBody>
                    <a:bodyPr/>
                    <a:lstStyle/>
                    <a:p>
                      <a:r>
                        <a:rPr lang="fr-CA" dirty="0" smtClean="0"/>
                        <a:t>Action</a:t>
                      </a:r>
                      <a:endParaRPr lang="fr-CA" dirty="0"/>
                    </a:p>
                  </a:txBody>
                  <a:tcPr/>
                </a:tc>
                <a:tc>
                  <a:txBody>
                    <a:bodyPr/>
                    <a:lstStyle/>
                    <a:p>
                      <a:r>
                        <a:rPr lang="fr-CA" dirty="0" smtClean="0"/>
                        <a:t>Fonction</a:t>
                      </a:r>
                      <a:endParaRPr lang="fr-CA" dirty="0"/>
                    </a:p>
                  </a:txBody>
                  <a:tcPr/>
                </a:tc>
              </a:tr>
              <a:tr h="370840">
                <a:tc>
                  <a:txBody>
                    <a:bodyPr/>
                    <a:lstStyle/>
                    <a:p>
                      <a:r>
                        <a:rPr lang="fr-CA" sz="1200" dirty="0" smtClean="0"/>
                        <a:t>focalisation</a:t>
                      </a:r>
                      <a:endParaRPr lang="fr-CA" sz="1200" dirty="0"/>
                    </a:p>
                  </a:txBody>
                  <a:tcPr/>
                </a:tc>
                <a:tc>
                  <a:txBody>
                    <a:bodyPr/>
                    <a:lstStyle/>
                    <a:p>
                      <a:r>
                        <a:rPr lang="fr-CA" sz="1200" dirty="0" smtClean="0"/>
                        <a:t>focus()</a:t>
                      </a:r>
                      <a:endParaRPr lang="fr-CA" sz="1200" dirty="0"/>
                    </a:p>
                  </a:txBody>
                  <a:tcPr/>
                </a:tc>
              </a:tr>
              <a:tr h="370840">
                <a:tc>
                  <a:txBody>
                    <a:bodyPr/>
                    <a:lstStyle/>
                    <a:p>
                      <a:r>
                        <a:rPr lang="fr-CA" sz="1200" dirty="0" smtClean="0"/>
                        <a:t>Sélection (dans une liste)</a:t>
                      </a:r>
                      <a:endParaRPr lang="fr-CA" sz="1200" dirty="0"/>
                    </a:p>
                  </a:txBody>
                  <a:tcPr/>
                </a:tc>
                <a:tc>
                  <a:txBody>
                    <a:bodyPr/>
                    <a:lstStyle/>
                    <a:p>
                      <a:r>
                        <a:rPr lang="fr-CA" sz="1200" dirty="0" smtClean="0"/>
                        <a:t>select()</a:t>
                      </a:r>
                      <a:endParaRPr lang="fr-CA" sz="1200" dirty="0"/>
                    </a:p>
                  </a:txBody>
                  <a:tcPr/>
                </a:tc>
              </a:tr>
              <a:tr h="370840">
                <a:tc>
                  <a:txBody>
                    <a:bodyPr/>
                    <a:lstStyle/>
                    <a:p>
                      <a:r>
                        <a:rPr lang="fr-CA" sz="1200" dirty="0" smtClean="0"/>
                        <a:t>Changement de valeur</a:t>
                      </a:r>
                      <a:endParaRPr lang="fr-CA" sz="1200" dirty="0"/>
                    </a:p>
                  </a:txBody>
                  <a:tcPr/>
                </a:tc>
                <a:tc>
                  <a:txBody>
                    <a:bodyPr/>
                    <a:lstStyle/>
                    <a:p>
                      <a:r>
                        <a:rPr lang="fr-CA" sz="1200" dirty="0" smtClean="0"/>
                        <a:t>change()</a:t>
                      </a:r>
                      <a:endParaRPr lang="fr-CA" sz="1200" dirty="0"/>
                    </a:p>
                  </a:txBody>
                  <a:tcPr/>
                </a:tc>
              </a:tr>
              <a:tr h="370840">
                <a:tc>
                  <a:txBody>
                    <a:bodyPr/>
                    <a:lstStyle/>
                    <a:p>
                      <a:r>
                        <a:rPr lang="fr-CA" sz="1200" dirty="0" smtClean="0"/>
                        <a:t>Envoi du formulaire</a:t>
                      </a:r>
                      <a:endParaRPr lang="fr-CA" sz="1200" dirty="0"/>
                    </a:p>
                  </a:txBody>
                  <a:tcPr/>
                </a:tc>
                <a:tc>
                  <a:txBody>
                    <a:bodyPr/>
                    <a:lstStyle/>
                    <a:p>
                      <a:r>
                        <a:rPr lang="fr-CA" sz="1200" dirty="0" err="1" smtClean="0"/>
                        <a:t>submit</a:t>
                      </a:r>
                      <a:r>
                        <a:rPr lang="fr-CA" sz="1200" dirty="0" smtClean="0"/>
                        <a:t>()</a:t>
                      </a:r>
                      <a:endParaRPr lang="fr-CA" sz="1200" dirty="0"/>
                    </a:p>
                  </a:txBody>
                  <a:tcPr/>
                </a:tc>
              </a:tr>
            </a:tbl>
          </a:graphicData>
        </a:graphic>
      </p:graphicFrame>
    </p:spTree>
    <p:extLst>
      <p:ext uri="{BB962C8B-B14F-4D97-AF65-F5344CB8AC3E}">
        <p14:creationId xmlns:p14="http://schemas.microsoft.com/office/powerpoint/2010/main" val="105438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a:t>
            </a:r>
            <a:r>
              <a:rPr lang="en-CA" dirty="0" err="1" smtClean="0"/>
              <a:t>Événements</a:t>
            </a:r>
            <a:endParaRPr lang="fr-CA" dirty="0"/>
          </a:p>
        </p:txBody>
      </p:sp>
      <p:sp>
        <p:nvSpPr>
          <p:cNvPr id="3" name="TextBox 2"/>
          <p:cNvSpPr txBox="1"/>
          <p:nvPr/>
        </p:nvSpPr>
        <p:spPr>
          <a:xfrm>
            <a:off x="138021" y="1187571"/>
            <a:ext cx="7815533" cy="3139321"/>
          </a:xfrm>
          <a:prstGeom prst="rect">
            <a:avLst/>
          </a:prstGeom>
          <a:noFill/>
        </p:spPr>
        <p:txBody>
          <a:bodyPr wrap="square" rtlCol="0">
            <a:spAutoFit/>
          </a:bodyPr>
          <a:lstStyle/>
          <a:p>
            <a:r>
              <a:rPr lang="fr-CA" sz="1100" dirty="0" err="1" smtClean="0">
                <a:latin typeface="Verdana" pitchFamily="34" charset="0"/>
                <a:ea typeface="Verdana" pitchFamily="34" charset="0"/>
                <a:cs typeface="Verdana" pitchFamily="34" charset="0"/>
              </a:rPr>
              <a:t>Jquery</a:t>
            </a:r>
            <a:r>
              <a:rPr lang="fr-CA" sz="1100" dirty="0" smtClean="0">
                <a:latin typeface="Verdana" pitchFamily="34" charset="0"/>
                <a:ea typeface="Verdana" pitchFamily="34" charset="0"/>
                <a:cs typeface="Verdana" pitchFamily="34" charset="0"/>
              </a:rPr>
              <a:t> offre la possibilité d’écouter des événements à la manière de </a:t>
            </a:r>
            <a:r>
              <a:rPr lang="fr-CA" sz="1100" dirty="0" err="1" smtClean="0">
                <a:latin typeface="Verdana" pitchFamily="34" charset="0"/>
                <a:ea typeface="Verdana" pitchFamily="34" charset="0"/>
                <a:cs typeface="Verdana" pitchFamily="34" charset="0"/>
              </a:rPr>
              <a:t>addEventListener</a:t>
            </a:r>
            <a:r>
              <a:rPr lang="fr-CA" sz="1100" dirty="0">
                <a:latin typeface="Verdana" pitchFamily="34" charset="0"/>
                <a:ea typeface="Verdana" pitchFamily="34" charset="0"/>
                <a:cs typeface="Verdana" pitchFamily="34" charset="0"/>
              </a:rPr>
              <a:t>. Pour écouter un </a:t>
            </a:r>
            <a:r>
              <a:rPr lang="fr-CA" sz="1100" dirty="0" smtClean="0">
                <a:latin typeface="Verdana" pitchFamily="34" charset="0"/>
                <a:ea typeface="Verdana" pitchFamily="34" charset="0"/>
                <a:cs typeface="Verdana" pitchFamily="34" charset="0"/>
              </a:rPr>
              <a:t>événement</a:t>
            </a:r>
            <a:r>
              <a:rPr lang="fr-CA" sz="1100" dirty="0">
                <a:latin typeface="Verdana" pitchFamily="34" charset="0"/>
                <a:ea typeface="Verdana" pitchFamily="34" charset="0"/>
                <a:cs typeface="Verdana" pitchFamily="34" charset="0"/>
              </a:rPr>
              <a:t>, il suffit de réaliser le même schéma de code qu'avec </a:t>
            </a:r>
            <a:r>
              <a:rPr lang="fr-CA" sz="1100" dirty="0" err="1">
                <a:latin typeface="Verdana" pitchFamily="34" charset="0"/>
                <a:ea typeface="Verdana" pitchFamily="34" charset="0"/>
                <a:cs typeface="Verdana" pitchFamily="34" charset="0"/>
              </a:rPr>
              <a:t>addEventListener</a:t>
            </a:r>
            <a:r>
              <a:rPr lang="fr-CA" sz="1100" dirty="0">
                <a:latin typeface="Verdana" pitchFamily="34" charset="0"/>
                <a:ea typeface="Verdana" pitchFamily="34" charset="0"/>
                <a:cs typeface="Verdana" pitchFamily="34" charset="0"/>
              </a:rPr>
              <a:t>(). C'est-à-dire que l'on va donner dans un premier temps le type d'évènement, puis la fonction de callback à exécuter :</a:t>
            </a:r>
            <a:endParaRPr lang="fr-CA" sz="1100" dirty="0" smtClean="0">
              <a:latin typeface="Verdana" pitchFamily="34" charset="0"/>
              <a:ea typeface="Verdana" pitchFamily="34" charset="0"/>
              <a:cs typeface="Verdana" pitchFamily="34" charset="0"/>
            </a:endParaRPr>
          </a:p>
          <a:p>
            <a:endParaRPr lang="fr-CA" sz="1100" dirty="0">
              <a:latin typeface="Verdana" pitchFamily="34" charset="0"/>
              <a:ea typeface="Verdana" pitchFamily="34" charset="0"/>
              <a:cs typeface="Verdana" pitchFamily="34" charset="0"/>
            </a:endParaRPr>
          </a:p>
          <a:p>
            <a:r>
              <a:rPr lang="fr-CA" sz="1100" dirty="0" smtClean="0">
                <a:latin typeface="Verdana" pitchFamily="34" charset="0"/>
                <a:ea typeface="Verdana" pitchFamily="34" charset="0"/>
                <a:cs typeface="Verdana" pitchFamily="34" charset="0"/>
              </a:rPr>
              <a:t>La syntaxe est similaire grâce à la méthode « on » :</a:t>
            </a:r>
          </a:p>
          <a:p>
            <a:endParaRPr lang="fr-CA" sz="1100" dirty="0" smtClean="0">
              <a:latin typeface="Verdana" pitchFamily="34" charset="0"/>
              <a:ea typeface="Verdana" pitchFamily="34" charset="0"/>
              <a:cs typeface="Verdana" pitchFamily="34" charset="0"/>
            </a:endParaRPr>
          </a:p>
          <a:p>
            <a:endParaRPr lang="fr-CA" sz="1100" dirty="0" smtClean="0">
              <a:latin typeface="Verdana" pitchFamily="34" charset="0"/>
              <a:ea typeface="Verdana" pitchFamily="34" charset="0"/>
              <a:cs typeface="Verdana" pitchFamily="34" charset="0"/>
            </a:endParaRPr>
          </a:p>
          <a:p>
            <a:endParaRPr lang="fr-CA" sz="1100" dirty="0" smtClean="0">
              <a:latin typeface="Verdana" pitchFamily="34" charset="0"/>
              <a:ea typeface="Verdana" pitchFamily="34" charset="0"/>
              <a:cs typeface="Verdana" pitchFamily="34" charset="0"/>
            </a:endParaRPr>
          </a:p>
          <a:p>
            <a:r>
              <a:rPr lang="fr-CA" sz="1100" dirty="0">
                <a:latin typeface="Verdana" pitchFamily="34" charset="0"/>
                <a:ea typeface="Verdana" pitchFamily="34" charset="0"/>
                <a:cs typeface="Verdana" pitchFamily="34" charset="0"/>
              </a:rPr>
              <a:t>Concrètement, ce code se lance de cette façon :</a:t>
            </a:r>
          </a:p>
          <a:p>
            <a:endParaRPr lang="fr-CA" sz="1100" dirty="0">
              <a:latin typeface="Verdana" pitchFamily="34" charset="0"/>
              <a:ea typeface="Verdana" pitchFamily="34" charset="0"/>
              <a:cs typeface="Verdana" pitchFamily="34" charset="0"/>
            </a:endParaRPr>
          </a:p>
          <a:p>
            <a:pPr marL="628650" lvl="1" indent="-171450">
              <a:buFont typeface="Arial" pitchFamily="34" charset="0"/>
              <a:buChar char="•"/>
            </a:pPr>
            <a:r>
              <a:rPr lang="fr-CA" sz="1100" dirty="0">
                <a:latin typeface="Verdana" pitchFamily="34" charset="0"/>
                <a:ea typeface="Verdana" pitchFamily="34" charset="0"/>
                <a:cs typeface="Verdana" pitchFamily="34" charset="0"/>
              </a:rPr>
              <a:t>on cible un bouton ;</a:t>
            </a:r>
          </a:p>
          <a:p>
            <a:pPr marL="628650" lvl="1" indent="-171450">
              <a:buFont typeface="Arial" pitchFamily="34" charset="0"/>
              <a:buChar char="•"/>
            </a:pPr>
            <a:endParaRPr lang="fr-CA" sz="1100" dirty="0">
              <a:latin typeface="Verdana" pitchFamily="34" charset="0"/>
              <a:ea typeface="Verdana" pitchFamily="34" charset="0"/>
              <a:cs typeface="Verdana" pitchFamily="34" charset="0"/>
            </a:endParaRPr>
          </a:p>
          <a:p>
            <a:pPr marL="628650" lvl="1" indent="-171450">
              <a:buFont typeface="Arial" pitchFamily="34" charset="0"/>
              <a:buChar char="•"/>
            </a:pPr>
            <a:r>
              <a:rPr lang="fr-CA" sz="1100" dirty="0">
                <a:latin typeface="Verdana" pitchFamily="34" charset="0"/>
                <a:ea typeface="Verdana" pitchFamily="34" charset="0"/>
                <a:cs typeface="Verdana" pitchFamily="34" charset="0"/>
              </a:rPr>
              <a:t>on initialise un gestionnaire d'évènement ;</a:t>
            </a:r>
          </a:p>
          <a:p>
            <a:pPr marL="628650" lvl="1" indent="-171450">
              <a:buFont typeface="Arial" pitchFamily="34" charset="0"/>
              <a:buChar char="•"/>
            </a:pPr>
            <a:endParaRPr lang="fr-CA" sz="1100" dirty="0">
              <a:latin typeface="Verdana" pitchFamily="34" charset="0"/>
              <a:ea typeface="Verdana" pitchFamily="34" charset="0"/>
              <a:cs typeface="Verdana" pitchFamily="34" charset="0"/>
            </a:endParaRPr>
          </a:p>
          <a:p>
            <a:pPr marL="628650" lvl="1" indent="-171450">
              <a:buFont typeface="Arial" pitchFamily="34" charset="0"/>
              <a:buChar char="•"/>
            </a:pPr>
            <a:r>
              <a:rPr lang="fr-CA" sz="1100" dirty="0">
                <a:latin typeface="Verdana" pitchFamily="34" charset="0"/>
                <a:ea typeface="Verdana" pitchFamily="34" charset="0"/>
                <a:cs typeface="Verdana" pitchFamily="34" charset="0"/>
              </a:rPr>
              <a:t>on écoute le clic de l'utilisateur ;</a:t>
            </a:r>
          </a:p>
          <a:p>
            <a:pPr marL="628650" lvl="1" indent="-171450">
              <a:buFont typeface="Arial" pitchFamily="34" charset="0"/>
              <a:buChar char="•"/>
            </a:pPr>
            <a:endParaRPr lang="fr-CA" sz="1100" dirty="0">
              <a:latin typeface="Verdana" pitchFamily="34" charset="0"/>
              <a:ea typeface="Verdana" pitchFamily="34" charset="0"/>
              <a:cs typeface="Verdana" pitchFamily="34" charset="0"/>
            </a:endParaRPr>
          </a:p>
          <a:p>
            <a:pPr marL="628650" lvl="1" indent="-171450">
              <a:buFont typeface="Arial" pitchFamily="34" charset="0"/>
              <a:buChar char="•"/>
            </a:pPr>
            <a:r>
              <a:rPr lang="fr-CA" sz="1100" dirty="0">
                <a:latin typeface="Verdana" pitchFamily="34" charset="0"/>
                <a:ea typeface="Verdana" pitchFamily="34" charset="0"/>
                <a:cs typeface="Verdana" pitchFamily="34" charset="0"/>
              </a:rPr>
              <a:t>et on exécute le code de la fonction de retour.</a:t>
            </a:r>
          </a:p>
          <a:p>
            <a:r>
              <a:rPr lang="fr-CA" sz="1100" dirty="0">
                <a:latin typeface="Verdana" pitchFamily="34" charset="0"/>
                <a:ea typeface="Verdana" pitchFamily="34" charset="0"/>
                <a:cs typeface="Verdana" pitchFamily="34" charset="0"/>
              </a:rPr>
              <a:t>			</a:t>
            </a:r>
            <a:endParaRPr lang="fr-CA" sz="1100" dirty="0" smtClean="0">
              <a:latin typeface="Verdana" pitchFamily="34" charset="0"/>
              <a:ea typeface="Verdana" pitchFamily="34" charset="0"/>
              <a:cs typeface="Verdana" pitchFamily="34" charset="0"/>
            </a:endParaRPr>
          </a:p>
        </p:txBody>
      </p:sp>
      <p:sp>
        <p:nvSpPr>
          <p:cNvPr id="4" name="TextBox 3"/>
          <p:cNvSpPr txBox="1"/>
          <p:nvPr/>
        </p:nvSpPr>
        <p:spPr>
          <a:xfrm>
            <a:off x="224287" y="2165230"/>
            <a:ext cx="6694098" cy="600164"/>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lvl="1"/>
            <a:r>
              <a:rPr lang="fr-CA" sz="1100" dirty="0">
                <a:latin typeface="Verdana" pitchFamily="34" charset="0"/>
                <a:ea typeface="Verdana" pitchFamily="34" charset="0"/>
                <a:cs typeface="Verdana" pitchFamily="34" charset="0"/>
              </a:rPr>
              <a:t>$('</a:t>
            </a:r>
            <a:r>
              <a:rPr lang="fr-CA" sz="1100" dirty="0" err="1">
                <a:latin typeface="Verdana" pitchFamily="34" charset="0"/>
                <a:ea typeface="Verdana" pitchFamily="34" charset="0"/>
                <a:cs typeface="Verdana" pitchFamily="34" charset="0"/>
              </a:rPr>
              <a:t>button</a:t>
            </a:r>
            <a:r>
              <a:rPr lang="fr-CA" sz="1100" dirty="0">
                <a:latin typeface="Verdana" pitchFamily="34" charset="0"/>
                <a:ea typeface="Verdana" pitchFamily="34" charset="0"/>
                <a:cs typeface="Verdana" pitchFamily="34" charset="0"/>
              </a:rPr>
              <a:t>').on('click', </a:t>
            </a:r>
            <a:r>
              <a:rPr lang="fr-CA" sz="1100" dirty="0" err="1">
                <a:latin typeface="Verdana" pitchFamily="34" charset="0"/>
                <a:ea typeface="Verdana" pitchFamily="34" charset="0"/>
                <a:cs typeface="Verdana" pitchFamily="34" charset="0"/>
              </a:rPr>
              <a:t>function</a:t>
            </a:r>
            <a:r>
              <a:rPr lang="fr-CA" sz="1100" dirty="0">
                <a:latin typeface="Verdana" pitchFamily="34" charset="0"/>
                <a:ea typeface="Verdana" pitchFamily="34" charset="0"/>
                <a:cs typeface="Verdana" pitchFamily="34" charset="0"/>
              </a:rPr>
              <a:t>(){</a:t>
            </a:r>
          </a:p>
          <a:p>
            <a:pPr lvl="1"/>
            <a:r>
              <a:rPr lang="fr-CA" sz="1100" dirty="0">
                <a:latin typeface="Verdana" pitchFamily="34" charset="0"/>
                <a:ea typeface="Verdana" pitchFamily="34" charset="0"/>
                <a:cs typeface="Verdana" pitchFamily="34" charset="0"/>
              </a:rPr>
              <a:t>    </a:t>
            </a:r>
            <a:r>
              <a:rPr lang="fr-CA" sz="1100" dirty="0" err="1">
                <a:latin typeface="Verdana" pitchFamily="34" charset="0"/>
                <a:ea typeface="Verdana" pitchFamily="34" charset="0"/>
                <a:cs typeface="Verdana" pitchFamily="34" charset="0"/>
              </a:rPr>
              <a:t>alert</a:t>
            </a:r>
            <a:r>
              <a:rPr lang="fr-CA" sz="1100" dirty="0">
                <a:latin typeface="Verdana" pitchFamily="34" charset="0"/>
                <a:ea typeface="Verdana" pitchFamily="34" charset="0"/>
                <a:cs typeface="Verdana" pitchFamily="34" charset="0"/>
              </a:rPr>
              <a:t>('Ce code fonctionne !');</a:t>
            </a:r>
          </a:p>
          <a:p>
            <a:pPr lvl="1"/>
            <a:r>
              <a:rPr lang="fr-CA" sz="1100" dirty="0" smtClean="0">
                <a:latin typeface="Verdana" pitchFamily="34" charset="0"/>
                <a:ea typeface="Verdana" pitchFamily="34" charset="0"/>
                <a:cs typeface="Verdana" pitchFamily="34" charset="0"/>
              </a:rPr>
              <a:t>});</a:t>
            </a:r>
            <a:endParaRPr lang="fr-CA" dirty="0"/>
          </a:p>
        </p:txBody>
      </p:sp>
    </p:spTree>
    <p:extLst>
      <p:ext uri="{BB962C8B-B14F-4D97-AF65-F5344CB8AC3E}">
        <p14:creationId xmlns:p14="http://schemas.microsoft.com/office/powerpoint/2010/main" val="10784412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a:t>
            </a:r>
            <a:r>
              <a:rPr lang="en-CA" dirty="0" err="1" smtClean="0"/>
              <a:t>Événements</a:t>
            </a:r>
            <a:endParaRPr lang="fr-CA" dirty="0"/>
          </a:p>
        </p:txBody>
      </p:sp>
      <p:sp>
        <p:nvSpPr>
          <p:cNvPr id="3" name="TextBox 2"/>
          <p:cNvSpPr txBox="1"/>
          <p:nvPr/>
        </p:nvSpPr>
        <p:spPr>
          <a:xfrm>
            <a:off x="138021" y="1187571"/>
            <a:ext cx="7815533" cy="3985706"/>
          </a:xfrm>
          <a:prstGeom prst="rect">
            <a:avLst/>
          </a:prstGeom>
          <a:noFill/>
        </p:spPr>
        <p:txBody>
          <a:bodyPr wrap="square" rtlCol="0">
            <a:spAutoFit/>
          </a:bodyPr>
          <a:lstStyle/>
          <a:p>
            <a:r>
              <a:rPr lang="fr-CA" sz="1100" dirty="0">
                <a:latin typeface="Verdana" pitchFamily="34" charset="0"/>
                <a:ea typeface="Verdana" pitchFamily="34" charset="0"/>
                <a:cs typeface="Verdana" pitchFamily="34" charset="0"/>
              </a:rPr>
              <a:t>Un des avantages de cette technique est que l'écoute peut se faire sur plusieurs évènements en même temps, vous n'êtes pas obligé de créer un gestionnaire pour chacun d'eux </a:t>
            </a:r>
            <a:r>
              <a:rPr lang="fr-CA" sz="1100" dirty="0" smtClean="0">
                <a:latin typeface="Verdana" pitchFamily="34" charset="0"/>
                <a:ea typeface="Verdana" pitchFamily="34" charset="0"/>
                <a:cs typeface="Verdana" pitchFamily="34" charset="0"/>
              </a:rPr>
              <a:t>!</a:t>
            </a:r>
          </a:p>
          <a:p>
            <a:endParaRPr lang="fr-CA" sz="1100" dirty="0">
              <a:latin typeface="Verdana" pitchFamily="34" charset="0"/>
              <a:ea typeface="Verdana" pitchFamily="34" charset="0"/>
              <a:cs typeface="Verdana" pitchFamily="34" charset="0"/>
            </a:endParaRPr>
          </a:p>
          <a:p>
            <a:r>
              <a:rPr lang="fr-CA" sz="1100" dirty="0" smtClean="0">
                <a:latin typeface="Verdana" pitchFamily="34" charset="0"/>
                <a:ea typeface="Verdana" pitchFamily="34" charset="0"/>
                <a:cs typeface="Verdana" pitchFamily="34" charset="0"/>
              </a:rPr>
              <a:t>Exemple pour lancer un gestionnaire d’événement sur le clic et le double-clic.  On les sépare par un espace:</a:t>
            </a:r>
          </a:p>
          <a:p>
            <a:endParaRPr lang="fr-CA" sz="1100" dirty="0">
              <a:latin typeface="Verdana" pitchFamily="34" charset="0"/>
              <a:ea typeface="Verdana" pitchFamily="34" charset="0"/>
              <a:cs typeface="Verdana" pitchFamily="34" charset="0"/>
            </a:endParaRPr>
          </a:p>
          <a:p>
            <a:pPr lvl="1"/>
            <a:r>
              <a:rPr lang="fr-CA" sz="1100" dirty="0">
                <a:latin typeface="Verdana" pitchFamily="34" charset="0"/>
                <a:ea typeface="Verdana" pitchFamily="34" charset="0"/>
                <a:cs typeface="Verdana" pitchFamily="34" charset="0"/>
              </a:rPr>
              <a:t>$('</a:t>
            </a:r>
            <a:r>
              <a:rPr lang="fr-CA" sz="1100" dirty="0" err="1">
                <a:latin typeface="Verdana" pitchFamily="34" charset="0"/>
                <a:ea typeface="Verdana" pitchFamily="34" charset="0"/>
                <a:cs typeface="Verdana" pitchFamily="34" charset="0"/>
              </a:rPr>
              <a:t>button</a:t>
            </a:r>
            <a:r>
              <a:rPr lang="fr-CA" sz="1100" dirty="0">
                <a:latin typeface="Verdana" pitchFamily="34" charset="0"/>
                <a:ea typeface="Verdana" pitchFamily="34" charset="0"/>
                <a:cs typeface="Verdana" pitchFamily="34" charset="0"/>
              </a:rPr>
              <a:t>').</a:t>
            </a:r>
            <a:r>
              <a:rPr lang="fr-CA" sz="1100" dirty="0" smtClean="0">
                <a:latin typeface="Verdana" pitchFamily="34" charset="0"/>
                <a:ea typeface="Verdana" pitchFamily="34" charset="0"/>
                <a:cs typeface="Verdana" pitchFamily="34" charset="0"/>
              </a:rPr>
              <a:t>on("click </a:t>
            </a:r>
            <a:r>
              <a:rPr lang="fr-CA" sz="1100" dirty="0" err="1" smtClean="0">
                <a:latin typeface="Verdana" pitchFamily="34" charset="0"/>
                <a:ea typeface="Verdana" pitchFamily="34" charset="0"/>
                <a:cs typeface="Verdana" pitchFamily="34" charset="0"/>
              </a:rPr>
              <a:t>dblclick</a:t>
            </a:r>
            <a:r>
              <a:rPr lang="fr-CA" sz="1100" dirty="0" smtClean="0">
                <a:latin typeface="Verdana" pitchFamily="34" charset="0"/>
                <a:ea typeface="Verdana" pitchFamily="34" charset="0"/>
                <a:cs typeface="Verdana" pitchFamily="34" charset="0"/>
              </a:rPr>
              <a:t>", </a:t>
            </a:r>
            <a:r>
              <a:rPr lang="fr-CA" sz="1100" dirty="0" err="1">
                <a:latin typeface="Verdana" pitchFamily="34" charset="0"/>
                <a:ea typeface="Verdana" pitchFamily="34" charset="0"/>
                <a:cs typeface="Verdana" pitchFamily="34" charset="0"/>
              </a:rPr>
              <a:t>function</a:t>
            </a:r>
            <a:r>
              <a:rPr lang="fr-CA" sz="1100" dirty="0">
                <a:latin typeface="Verdana" pitchFamily="34" charset="0"/>
                <a:ea typeface="Verdana" pitchFamily="34" charset="0"/>
                <a:cs typeface="Verdana" pitchFamily="34" charset="0"/>
              </a:rPr>
              <a:t>(){ // on écoute le clic et le double-clic !</a:t>
            </a:r>
          </a:p>
          <a:p>
            <a:pPr lvl="1"/>
            <a:r>
              <a:rPr lang="fr-CA" sz="1100" dirty="0">
                <a:latin typeface="Verdana" pitchFamily="34" charset="0"/>
                <a:ea typeface="Verdana" pitchFamily="34" charset="0"/>
                <a:cs typeface="Verdana" pitchFamily="34" charset="0"/>
              </a:rPr>
              <a:t>    </a:t>
            </a:r>
            <a:r>
              <a:rPr lang="fr-CA" sz="1100" dirty="0" err="1">
                <a:latin typeface="Verdana" pitchFamily="34" charset="0"/>
                <a:ea typeface="Verdana" pitchFamily="34" charset="0"/>
                <a:cs typeface="Verdana" pitchFamily="34" charset="0"/>
              </a:rPr>
              <a:t>alert</a:t>
            </a:r>
            <a:r>
              <a:rPr lang="fr-CA" sz="1100" dirty="0">
                <a:latin typeface="Verdana" pitchFamily="34" charset="0"/>
                <a:ea typeface="Verdana" pitchFamily="34" charset="0"/>
                <a:cs typeface="Verdana" pitchFamily="34" charset="0"/>
              </a:rPr>
              <a:t>('Ce code fonctionne !');</a:t>
            </a:r>
          </a:p>
          <a:p>
            <a:pPr lvl="1"/>
            <a:r>
              <a:rPr lang="fr-CA" sz="1100" dirty="0">
                <a:latin typeface="Verdana" pitchFamily="34" charset="0"/>
                <a:ea typeface="Verdana" pitchFamily="34" charset="0"/>
                <a:cs typeface="Verdana" pitchFamily="34" charset="0"/>
              </a:rPr>
              <a:t>});</a:t>
            </a:r>
          </a:p>
          <a:p>
            <a:endParaRPr lang="fr-CA" sz="1100" b="1" dirty="0" smtClean="0">
              <a:latin typeface="Verdana" pitchFamily="34" charset="0"/>
              <a:ea typeface="Verdana" pitchFamily="34" charset="0"/>
              <a:cs typeface="Verdana" pitchFamily="34" charset="0"/>
            </a:endParaRPr>
          </a:p>
          <a:p>
            <a:r>
              <a:rPr lang="fr-CA" sz="1100" b="1" dirty="0">
                <a:latin typeface="Verdana" pitchFamily="34" charset="0"/>
                <a:ea typeface="Verdana" pitchFamily="34" charset="0"/>
                <a:cs typeface="Verdana" pitchFamily="34" charset="0"/>
              </a:rPr>
              <a:t>Passer par un </a:t>
            </a:r>
            <a:r>
              <a:rPr lang="fr-CA" sz="1100" b="1" dirty="0" smtClean="0">
                <a:latin typeface="Verdana" pitchFamily="34" charset="0"/>
                <a:ea typeface="Verdana" pitchFamily="34" charset="0"/>
                <a:cs typeface="Verdana" pitchFamily="34" charset="0"/>
              </a:rPr>
              <a:t>objet anonyme</a:t>
            </a:r>
            <a:endParaRPr lang="fr-CA" sz="1100" b="1" dirty="0">
              <a:latin typeface="Verdana" pitchFamily="34" charset="0"/>
              <a:ea typeface="Verdana" pitchFamily="34" charset="0"/>
              <a:cs typeface="Verdana" pitchFamily="34" charset="0"/>
            </a:endParaRPr>
          </a:p>
          <a:p>
            <a:endParaRPr lang="fr-CA" sz="1100" dirty="0" smtClean="0">
              <a:latin typeface="Verdana" pitchFamily="34" charset="0"/>
              <a:ea typeface="Verdana" pitchFamily="34" charset="0"/>
              <a:cs typeface="Verdana" pitchFamily="34" charset="0"/>
            </a:endParaRPr>
          </a:p>
          <a:p>
            <a:r>
              <a:rPr lang="fr-CA" sz="1100" dirty="0" smtClean="0">
                <a:latin typeface="Verdana" pitchFamily="34" charset="0"/>
                <a:ea typeface="Verdana" pitchFamily="34" charset="0"/>
                <a:cs typeface="Verdana" pitchFamily="34" charset="0"/>
              </a:rPr>
              <a:t>Encore </a:t>
            </a:r>
            <a:r>
              <a:rPr lang="fr-CA" sz="1100" dirty="0">
                <a:latin typeface="Verdana" pitchFamily="34" charset="0"/>
                <a:ea typeface="Verdana" pitchFamily="34" charset="0"/>
                <a:cs typeface="Verdana" pitchFamily="34" charset="0"/>
              </a:rPr>
              <a:t>plus fort, vous pouvez passer un objet en tant qu'argument à cette méthode, afin d'exécuter des fonctions différentes pour chaque évènement ! Le concept est très simple, il suffit de donner le type d'évènement en tant qu'identifiant, </a:t>
            </a:r>
            <a:r>
              <a:rPr lang="fr-CA" sz="1100" dirty="0" smtClean="0">
                <a:latin typeface="Verdana" pitchFamily="34" charset="0"/>
                <a:ea typeface="Verdana" pitchFamily="34" charset="0"/>
                <a:cs typeface="Verdana" pitchFamily="34" charset="0"/>
              </a:rPr>
              <a:t>auquel </a:t>
            </a:r>
            <a:r>
              <a:rPr lang="fr-CA" sz="1100" dirty="0">
                <a:latin typeface="Verdana" pitchFamily="34" charset="0"/>
                <a:ea typeface="Verdana" pitchFamily="34" charset="0"/>
                <a:cs typeface="Verdana" pitchFamily="34" charset="0"/>
              </a:rPr>
              <a:t>vous attachez une fonction de retour à chaque fois :</a:t>
            </a:r>
          </a:p>
          <a:p>
            <a:endParaRPr lang="fr-CA" sz="1100" dirty="0">
              <a:latin typeface="Verdana" pitchFamily="34" charset="0"/>
              <a:ea typeface="Verdana" pitchFamily="34" charset="0"/>
              <a:cs typeface="Verdana" pitchFamily="34" charset="0"/>
            </a:endParaRPr>
          </a:p>
          <a:p>
            <a:r>
              <a:rPr lang="fr-CA" sz="1100" dirty="0">
                <a:latin typeface="Verdana" pitchFamily="34" charset="0"/>
                <a:ea typeface="Verdana" pitchFamily="34" charset="0"/>
                <a:cs typeface="Verdana" pitchFamily="34" charset="0"/>
              </a:rPr>
              <a:t>$('</a:t>
            </a:r>
            <a:r>
              <a:rPr lang="fr-CA" sz="1100" dirty="0" err="1">
                <a:latin typeface="Verdana" pitchFamily="34" charset="0"/>
                <a:ea typeface="Verdana" pitchFamily="34" charset="0"/>
                <a:cs typeface="Verdana" pitchFamily="34" charset="0"/>
              </a:rPr>
              <a:t>button</a:t>
            </a:r>
            <a:r>
              <a:rPr lang="fr-CA" sz="1100" dirty="0">
                <a:latin typeface="Verdana" pitchFamily="34" charset="0"/>
                <a:ea typeface="Verdana" pitchFamily="34" charset="0"/>
                <a:cs typeface="Verdana" pitchFamily="34" charset="0"/>
              </a:rPr>
              <a:t>').on({</a:t>
            </a:r>
          </a:p>
          <a:p>
            <a:r>
              <a:rPr lang="fr-CA" sz="1100" dirty="0">
                <a:latin typeface="Verdana" pitchFamily="34" charset="0"/>
                <a:ea typeface="Verdana" pitchFamily="34" charset="0"/>
                <a:cs typeface="Verdana" pitchFamily="34" charset="0"/>
              </a:rPr>
              <a:t>    click : </a:t>
            </a:r>
            <a:r>
              <a:rPr lang="fr-CA" sz="1100" dirty="0" err="1">
                <a:latin typeface="Verdana" pitchFamily="34" charset="0"/>
                <a:ea typeface="Verdana" pitchFamily="34" charset="0"/>
                <a:cs typeface="Verdana" pitchFamily="34" charset="0"/>
              </a:rPr>
              <a:t>function</a:t>
            </a:r>
            <a:r>
              <a:rPr lang="fr-CA" sz="1100" dirty="0">
                <a:latin typeface="Verdana" pitchFamily="34" charset="0"/>
                <a:ea typeface="Verdana" pitchFamily="34" charset="0"/>
                <a:cs typeface="Verdana" pitchFamily="34" charset="0"/>
              </a:rPr>
              <a:t>(){</a:t>
            </a:r>
          </a:p>
          <a:p>
            <a:r>
              <a:rPr lang="fr-CA" sz="1100" dirty="0">
                <a:latin typeface="Verdana" pitchFamily="34" charset="0"/>
                <a:ea typeface="Verdana" pitchFamily="34" charset="0"/>
                <a:cs typeface="Verdana" pitchFamily="34" charset="0"/>
              </a:rPr>
              <a:t>        </a:t>
            </a:r>
            <a:r>
              <a:rPr lang="fr-CA" sz="1100" dirty="0" err="1">
                <a:latin typeface="Verdana" pitchFamily="34" charset="0"/>
                <a:ea typeface="Verdana" pitchFamily="34" charset="0"/>
                <a:cs typeface="Verdana" pitchFamily="34" charset="0"/>
              </a:rPr>
              <a:t>alert</a:t>
            </a:r>
            <a:r>
              <a:rPr lang="fr-CA" sz="1100" dirty="0">
                <a:latin typeface="Verdana" pitchFamily="34" charset="0"/>
                <a:ea typeface="Verdana" pitchFamily="34" charset="0"/>
                <a:cs typeface="Verdana" pitchFamily="34" charset="0"/>
              </a:rPr>
              <a:t>('Vous avez cliqué !');</a:t>
            </a:r>
          </a:p>
          <a:p>
            <a:r>
              <a:rPr lang="fr-CA" sz="1100" dirty="0">
                <a:latin typeface="Verdana" pitchFamily="34" charset="0"/>
                <a:ea typeface="Verdana" pitchFamily="34" charset="0"/>
                <a:cs typeface="Verdana" pitchFamily="34" charset="0"/>
              </a:rPr>
              <a:t>    },</a:t>
            </a:r>
          </a:p>
          <a:p>
            <a:r>
              <a:rPr lang="fr-CA" sz="1100" dirty="0">
                <a:latin typeface="Verdana" pitchFamily="34" charset="0"/>
                <a:ea typeface="Verdana" pitchFamily="34" charset="0"/>
                <a:cs typeface="Verdana" pitchFamily="34" charset="0"/>
              </a:rPr>
              <a:t>    </a:t>
            </a:r>
            <a:r>
              <a:rPr lang="fr-CA" sz="1100" dirty="0" err="1">
                <a:latin typeface="Verdana" pitchFamily="34" charset="0"/>
                <a:ea typeface="Verdana" pitchFamily="34" charset="0"/>
                <a:cs typeface="Verdana" pitchFamily="34" charset="0"/>
              </a:rPr>
              <a:t>mouseup</a:t>
            </a:r>
            <a:r>
              <a:rPr lang="fr-CA" sz="1100" dirty="0">
                <a:latin typeface="Verdana" pitchFamily="34" charset="0"/>
                <a:ea typeface="Verdana" pitchFamily="34" charset="0"/>
                <a:cs typeface="Verdana" pitchFamily="34" charset="0"/>
              </a:rPr>
              <a:t> : </a:t>
            </a:r>
            <a:r>
              <a:rPr lang="fr-CA" sz="1100" dirty="0" err="1">
                <a:latin typeface="Verdana" pitchFamily="34" charset="0"/>
                <a:ea typeface="Verdana" pitchFamily="34" charset="0"/>
                <a:cs typeface="Verdana" pitchFamily="34" charset="0"/>
              </a:rPr>
              <a:t>function</a:t>
            </a:r>
            <a:r>
              <a:rPr lang="fr-CA" sz="1100" dirty="0">
                <a:latin typeface="Verdana" pitchFamily="34" charset="0"/>
                <a:ea typeface="Verdana" pitchFamily="34" charset="0"/>
                <a:cs typeface="Verdana" pitchFamily="34" charset="0"/>
              </a:rPr>
              <a:t>(){</a:t>
            </a:r>
          </a:p>
          <a:p>
            <a:r>
              <a:rPr lang="fr-CA" sz="1100" dirty="0">
                <a:latin typeface="Verdana" pitchFamily="34" charset="0"/>
                <a:ea typeface="Verdana" pitchFamily="34" charset="0"/>
                <a:cs typeface="Verdana" pitchFamily="34" charset="0"/>
              </a:rPr>
              <a:t>        </a:t>
            </a:r>
            <a:r>
              <a:rPr lang="fr-CA" sz="1100" dirty="0" err="1">
                <a:latin typeface="Verdana" pitchFamily="34" charset="0"/>
                <a:ea typeface="Verdana" pitchFamily="34" charset="0"/>
                <a:cs typeface="Verdana" pitchFamily="34" charset="0"/>
              </a:rPr>
              <a:t>alert</a:t>
            </a:r>
            <a:r>
              <a:rPr lang="fr-CA" sz="1100" dirty="0">
                <a:latin typeface="Verdana" pitchFamily="34" charset="0"/>
                <a:ea typeface="Verdana" pitchFamily="34" charset="0"/>
                <a:cs typeface="Verdana" pitchFamily="34" charset="0"/>
              </a:rPr>
              <a:t>('Vous avez relâché le clic !');</a:t>
            </a:r>
          </a:p>
          <a:p>
            <a:r>
              <a:rPr lang="fr-CA" sz="1100" dirty="0">
                <a:latin typeface="Verdana" pitchFamily="34" charset="0"/>
                <a:ea typeface="Verdana" pitchFamily="34" charset="0"/>
                <a:cs typeface="Verdana" pitchFamily="34" charset="0"/>
              </a:rPr>
              <a:t>    }</a:t>
            </a:r>
          </a:p>
          <a:p>
            <a:r>
              <a:rPr lang="fr-CA" sz="1100" dirty="0">
                <a:latin typeface="Verdana" pitchFamily="34" charset="0"/>
                <a:ea typeface="Verdana" pitchFamily="34" charset="0"/>
                <a:cs typeface="Verdana" pitchFamily="34" charset="0"/>
              </a:rPr>
              <a:t>});</a:t>
            </a:r>
            <a:endParaRPr lang="fr-CA" sz="1100"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376198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err="1" smtClean="0"/>
              <a:t>jQuery</a:t>
            </a:r>
            <a:r>
              <a:rPr lang="en-CA" dirty="0" smtClean="0"/>
              <a:t> – </a:t>
            </a:r>
            <a:r>
              <a:rPr lang="en-CA" dirty="0" err="1" smtClean="0"/>
              <a:t>Quelques</a:t>
            </a:r>
            <a:r>
              <a:rPr lang="en-CA" dirty="0" smtClean="0"/>
              <a:t> </a:t>
            </a:r>
            <a:r>
              <a:rPr lang="en-CA" dirty="0" err="1" smtClean="0"/>
              <a:t>effets</a:t>
            </a:r>
            <a:endParaRPr lang="fr-CA" dirty="0"/>
          </a:p>
        </p:txBody>
      </p:sp>
      <p:sp>
        <p:nvSpPr>
          <p:cNvPr id="3" name="TextBox 2"/>
          <p:cNvSpPr txBox="1"/>
          <p:nvPr/>
        </p:nvSpPr>
        <p:spPr>
          <a:xfrm>
            <a:off x="138021" y="1187571"/>
            <a:ext cx="7815533" cy="261610"/>
          </a:xfrm>
          <a:prstGeom prst="rect">
            <a:avLst/>
          </a:prstGeom>
          <a:noFill/>
        </p:spPr>
        <p:txBody>
          <a:bodyPr wrap="square" rtlCol="0">
            <a:spAutoFit/>
          </a:bodyPr>
          <a:lstStyle/>
          <a:p>
            <a:endParaRPr lang="fr-CA" sz="1100" dirty="0" smtClean="0">
              <a:latin typeface="Verdana" pitchFamily="34" charset="0"/>
              <a:ea typeface="Verdana" pitchFamily="34" charset="0"/>
              <a:cs typeface="Verdana" pitchFamily="34" charset="0"/>
            </a:endParaRPr>
          </a:p>
        </p:txBody>
      </p:sp>
      <p:sp>
        <p:nvSpPr>
          <p:cNvPr id="4" name="TextBox 3"/>
          <p:cNvSpPr txBox="1"/>
          <p:nvPr/>
        </p:nvSpPr>
        <p:spPr>
          <a:xfrm>
            <a:off x="198407" y="1318376"/>
            <a:ext cx="6547450" cy="3323987"/>
          </a:xfrm>
          <a:prstGeom prst="rect">
            <a:avLst/>
          </a:prstGeom>
          <a:noFill/>
        </p:spPr>
        <p:txBody>
          <a:bodyPr wrap="square" rtlCol="0">
            <a:spAutoFit/>
          </a:bodyPr>
          <a:lstStyle/>
          <a:p>
            <a:endParaRPr lang="fr-CA" sz="1400" dirty="0"/>
          </a:p>
          <a:p>
            <a:r>
              <a:rPr lang="fr-CA" sz="1400" dirty="0"/>
              <a:t>.show() : </a:t>
            </a:r>
            <a:r>
              <a:rPr lang="fr-CA" sz="1400" dirty="0" smtClean="0"/>
              <a:t>	affiche </a:t>
            </a:r>
            <a:r>
              <a:rPr lang="fr-CA" sz="1400" dirty="0"/>
              <a:t>le(s) élément(s) sélectionné(s).</a:t>
            </a:r>
          </a:p>
          <a:p>
            <a:r>
              <a:rPr lang="fr-CA" sz="1400" dirty="0"/>
              <a:t>.</a:t>
            </a:r>
            <a:r>
              <a:rPr lang="fr-CA" sz="1400" dirty="0" err="1"/>
              <a:t>hide</a:t>
            </a:r>
            <a:r>
              <a:rPr lang="fr-CA" sz="1400" dirty="0"/>
              <a:t>() : </a:t>
            </a:r>
            <a:r>
              <a:rPr lang="fr-CA" sz="1400" dirty="0" smtClean="0"/>
              <a:t>	masque </a:t>
            </a:r>
            <a:r>
              <a:rPr lang="fr-CA" sz="1400" dirty="0"/>
              <a:t>le(s) élément(s) sélectionné(s).</a:t>
            </a:r>
          </a:p>
          <a:p>
            <a:r>
              <a:rPr lang="fr-CA" sz="1400" dirty="0"/>
              <a:t>.</a:t>
            </a:r>
            <a:r>
              <a:rPr lang="fr-CA" sz="1400" dirty="0" err="1"/>
              <a:t>toggle</a:t>
            </a:r>
            <a:r>
              <a:rPr lang="fr-CA" sz="1400" dirty="0"/>
              <a:t>() : </a:t>
            </a:r>
            <a:r>
              <a:rPr lang="fr-CA" sz="1400" dirty="0" smtClean="0"/>
              <a:t>	affiche </a:t>
            </a:r>
            <a:r>
              <a:rPr lang="fr-CA" sz="1400" dirty="0"/>
              <a:t>ou masque le(s) élément(s) sélectionné(s) en fonction de </a:t>
            </a:r>
            <a:r>
              <a:rPr lang="fr-CA" sz="1400" dirty="0" smtClean="0"/>
              <a:t>	son/leur </a:t>
            </a:r>
            <a:r>
              <a:rPr lang="fr-CA" sz="1400" dirty="0"/>
              <a:t>état actuel.</a:t>
            </a:r>
          </a:p>
          <a:p>
            <a:r>
              <a:rPr lang="fr-CA" sz="1400" dirty="0"/>
              <a:t>.</a:t>
            </a:r>
            <a:r>
              <a:rPr lang="fr-CA" sz="1400" dirty="0" err="1"/>
              <a:t>fadeIn</a:t>
            </a:r>
            <a:r>
              <a:rPr lang="fr-CA" sz="1400" dirty="0"/>
              <a:t>() : </a:t>
            </a:r>
            <a:r>
              <a:rPr lang="fr-CA" sz="1400" dirty="0" smtClean="0"/>
              <a:t>	fait </a:t>
            </a:r>
            <a:r>
              <a:rPr lang="fr-CA" sz="1400" dirty="0"/>
              <a:t>apparaître en fondu le(s) élément(s) sélectionné(s).</a:t>
            </a:r>
          </a:p>
          <a:p>
            <a:r>
              <a:rPr lang="fr-CA" sz="1400" dirty="0"/>
              <a:t>.</a:t>
            </a:r>
            <a:r>
              <a:rPr lang="fr-CA" sz="1400" dirty="0" err="1"/>
              <a:t>fadeOut</a:t>
            </a:r>
            <a:r>
              <a:rPr lang="fr-CA" sz="1400" dirty="0"/>
              <a:t>() : </a:t>
            </a:r>
            <a:r>
              <a:rPr lang="fr-CA" sz="1400" dirty="0" smtClean="0"/>
              <a:t>	fait </a:t>
            </a:r>
            <a:r>
              <a:rPr lang="fr-CA" sz="1400" dirty="0"/>
              <a:t>disparaître en fondu le(s) élément(s) sélectionné(s).</a:t>
            </a:r>
          </a:p>
          <a:p>
            <a:r>
              <a:rPr lang="fr-CA" sz="1400" dirty="0"/>
              <a:t>.</a:t>
            </a:r>
            <a:r>
              <a:rPr lang="fr-CA" sz="1400" dirty="0" err="1"/>
              <a:t>fadeTo</a:t>
            </a:r>
            <a:r>
              <a:rPr lang="fr-CA" sz="1400" dirty="0"/>
              <a:t>() : </a:t>
            </a:r>
            <a:r>
              <a:rPr lang="fr-CA" sz="1400" dirty="0" smtClean="0"/>
              <a:t>	amène </a:t>
            </a:r>
            <a:r>
              <a:rPr lang="fr-CA" sz="1400" dirty="0"/>
              <a:t>progressivement le(s) élément(s) sélectionné(s) à une </a:t>
            </a:r>
            <a:r>
              <a:rPr lang="fr-CA" sz="1400" dirty="0" smtClean="0"/>
              <a:t>	opacité 	donnée</a:t>
            </a:r>
            <a:r>
              <a:rPr lang="fr-CA" sz="1400" dirty="0"/>
              <a:t>.</a:t>
            </a:r>
          </a:p>
          <a:p>
            <a:r>
              <a:rPr lang="fr-CA" sz="1400" dirty="0"/>
              <a:t>.</a:t>
            </a:r>
            <a:r>
              <a:rPr lang="fr-CA" sz="1400" dirty="0" err="1"/>
              <a:t>slideUp</a:t>
            </a:r>
            <a:r>
              <a:rPr lang="fr-CA" sz="1400" dirty="0"/>
              <a:t>() : </a:t>
            </a:r>
            <a:r>
              <a:rPr lang="fr-CA" sz="1400" dirty="0" smtClean="0"/>
              <a:t>	masque </a:t>
            </a:r>
            <a:r>
              <a:rPr lang="fr-CA" sz="1400" dirty="0"/>
              <a:t>le(s) élément(s) sélectionné(s) avec un défilement vers le </a:t>
            </a:r>
            <a:r>
              <a:rPr lang="fr-CA" sz="1400" dirty="0" smtClean="0"/>
              <a:t>	haut</a:t>
            </a:r>
            <a:r>
              <a:rPr lang="fr-CA" sz="1400" dirty="0"/>
              <a:t>.</a:t>
            </a:r>
          </a:p>
          <a:p>
            <a:r>
              <a:rPr lang="fr-CA" sz="1400" dirty="0"/>
              <a:t>.</a:t>
            </a:r>
            <a:r>
              <a:rPr lang="fr-CA" sz="1400" dirty="0" err="1"/>
              <a:t>slideDown</a:t>
            </a:r>
            <a:r>
              <a:rPr lang="fr-CA" sz="1400" dirty="0"/>
              <a:t>() : masque le(s) élément(s) sélectionné(s) avec un défilement vers </a:t>
            </a:r>
            <a:r>
              <a:rPr lang="fr-CA" sz="1400" dirty="0" smtClean="0"/>
              <a:t>	     le </a:t>
            </a:r>
            <a:r>
              <a:rPr lang="fr-CA" sz="1400" dirty="0"/>
              <a:t>bas.</a:t>
            </a:r>
          </a:p>
          <a:p>
            <a:r>
              <a:rPr lang="fr-CA" sz="1400" dirty="0"/>
              <a:t>.</a:t>
            </a:r>
            <a:r>
              <a:rPr lang="fr-CA" sz="1400" dirty="0" err="1"/>
              <a:t>slideToggle</a:t>
            </a:r>
            <a:r>
              <a:rPr lang="fr-CA" sz="1400" dirty="0"/>
              <a:t>() : affiche ou masque le(s) élément(s) sélectionné(s) avec un </a:t>
            </a:r>
            <a:r>
              <a:rPr lang="fr-CA" sz="1400" dirty="0" smtClean="0"/>
              <a:t>défilement </a:t>
            </a:r>
            <a:r>
              <a:rPr lang="fr-CA" sz="1400" dirty="0"/>
              <a:t>en </a:t>
            </a:r>
            <a:r>
              <a:rPr lang="fr-CA" sz="1400" dirty="0" smtClean="0"/>
              <a:t>	      fonction </a:t>
            </a:r>
            <a:r>
              <a:rPr lang="fr-CA" sz="1400" dirty="0"/>
              <a:t>de son/leur état actuel</a:t>
            </a:r>
            <a:r>
              <a:rPr lang="fr-CA" sz="1400" dirty="0" smtClean="0"/>
              <a:t>. </a:t>
            </a:r>
            <a:endParaRPr lang="fr-CA" sz="1400" dirty="0"/>
          </a:p>
        </p:txBody>
      </p:sp>
    </p:spTree>
    <p:extLst>
      <p:ext uri="{BB962C8B-B14F-4D97-AF65-F5344CB8AC3E}">
        <p14:creationId xmlns:p14="http://schemas.microsoft.com/office/powerpoint/2010/main" val="29650009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a:xfrm>
            <a:off x="388189" y="99333"/>
            <a:ext cx="8229600" cy="939546"/>
          </a:xfrm>
        </p:spPr>
        <p:txBody>
          <a:bodyPr>
            <a:normAutofit fontScale="90000"/>
          </a:bodyPr>
          <a:lstStyle/>
          <a:p>
            <a:r>
              <a:rPr lang="en-CA" dirty="0" err="1" smtClean="0"/>
              <a:t>jQuery</a:t>
            </a:r>
            <a:r>
              <a:rPr lang="en-CA" dirty="0"/>
              <a:t/>
            </a:r>
            <a:br>
              <a:rPr lang="en-CA" dirty="0"/>
            </a:br>
            <a:r>
              <a:rPr lang="en-CA" sz="3100" dirty="0" err="1" smtClean="0"/>
              <a:t>Manipuler</a:t>
            </a:r>
            <a:r>
              <a:rPr lang="en-CA" sz="3100" dirty="0" smtClean="0"/>
              <a:t> du </a:t>
            </a:r>
            <a:r>
              <a:rPr lang="en-CA" sz="3100" dirty="0" err="1" smtClean="0"/>
              <a:t>contenu</a:t>
            </a:r>
            <a:endParaRPr lang="fr-CA" sz="3100" dirty="0"/>
          </a:p>
        </p:txBody>
      </p:sp>
      <p:sp>
        <p:nvSpPr>
          <p:cNvPr id="5" name="TextBox 4"/>
          <p:cNvSpPr txBox="1"/>
          <p:nvPr/>
        </p:nvSpPr>
        <p:spPr>
          <a:xfrm>
            <a:off x="181155" y="1104181"/>
            <a:ext cx="6788988" cy="830997"/>
          </a:xfrm>
          <a:prstGeom prst="rect">
            <a:avLst/>
          </a:prstGeom>
          <a:noFill/>
        </p:spPr>
        <p:txBody>
          <a:bodyPr wrap="square" rtlCol="0">
            <a:spAutoFit/>
          </a:bodyPr>
          <a:lstStyle/>
          <a:p>
            <a:r>
              <a:rPr lang="fr-CA" sz="1200" dirty="0" err="1" smtClean="0"/>
              <a:t>jQuery</a:t>
            </a:r>
            <a:r>
              <a:rPr lang="fr-CA" sz="1200" dirty="0" smtClean="0"/>
              <a:t> nous permet relativement aisément de manipuler du texte que ce soit pour changer le texte ou le contenu html d’un élément.  On peut également récupérer la valeur d’un « input » dans un formulaire assez facilement avec les méthodes suivantes:</a:t>
            </a:r>
          </a:p>
          <a:p>
            <a:endParaRPr lang="fr-CA" sz="12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156" y="1743966"/>
            <a:ext cx="6504316" cy="3274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52424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a:t>
            </a:r>
            <a:br>
              <a:rPr lang="en-CA" dirty="0" smtClean="0"/>
            </a:br>
            <a:r>
              <a:rPr lang="en-CA" dirty="0" smtClean="0"/>
              <a:t>La notion Client - </a:t>
            </a:r>
            <a:r>
              <a:rPr lang="en-CA" dirty="0" err="1" smtClean="0"/>
              <a:t>Serveur</a:t>
            </a:r>
            <a:endParaRPr lang="fr-CA" dirty="0"/>
          </a:p>
        </p:txBody>
      </p:sp>
      <p:sp>
        <p:nvSpPr>
          <p:cNvPr id="4" name="TextBox 3"/>
          <p:cNvSpPr txBox="1"/>
          <p:nvPr/>
        </p:nvSpPr>
        <p:spPr>
          <a:xfrm>
            <a:off x="155275" y="1086929"/>
            <a:ext cx="6547450" cy="3754874"/>
          </a:xfrm>
          <a:prstGeom prst="rect">
            <a:avLst/>
          </a:prstGeom>
          <a:noFill/>
        </p:spPr>
        <p:txBody>
          <a:bodyPr wrap="square" rtlCol="0">
            <a:spAutoFit/>
          </a:bodyPr>
          <a:lstStyle/>
          <a:p>
            <a:r>
              <a:rPr lang="fr-CA" sz="1400" dirty="0" smtClean="0"/>
              <a:t>La technique client-serveur est utilisée abondamment pour </a:t>
            </a:r>
            <a:r>
              <a:rPr lang="fr-CA" sz="1400" dirty="0"/>
              <a:t>échanger des informations sur le Web. </a:t>
            </a:r>
            <a:endParaRPr lang="fr-CA" sz="1400" dirty="0" smtClean="0"/>
          </a:p>
          <a:p>
            <a:endParaRPr lang="fr-CA" sz="1400" dirty="0"/>
          </a:p>
          <a:p>
            <a:r>
              <a:rPr lang="fr-CA" sz="1400" dirty="0" smtClean="0"/>
              <a:t>Le </a:t>
            </a:r>
            <a:r>
              <a:rPr lang="fr-CA" sz="1400" dirty="0"/>
              <a:t>terme « client </a:t>
            </a:r>
            <a:r>
              <a:rPr lang="fr-CA" sz="1400" dirty="0" smtClean="0"/>
              <a:t>» :</a:t>
            </a:r>
          </a:p>
          <a:p>
            <a:pPr marL="742950" lvl="1" indent="-285750">
              <a:buFont typeface="Arial" pitchFamily="34" charset="0"/>
              <a:buChar char="•"/>
            </a:pPr>
            <a:r>
              <a:rPr lang="fr-CA" sz="1400" dirty="0" smtClean="0"/>
              <a:t> </a:t>
            </a:r>
            <a:r>
              <a:rPr lang="fr-CA" sz="1400" dirty="0"/>
              <a:t>désigne tout ordinateur, tablette, téléphone ou autre périphérique qui consomme des données. </a:t>
            </a:r>
          </a:p>
          <a:p>
            <a:r>
              <a:rPr lang="fr-CA" sz="1400" dirty="0" smtClean="0"/>
              <a:t>Le terme « serveur »:</a:t>
            </a:r>
          </a:p>
          <a:p>
            <a:pPr marL="742950" lvl="1" indent="-285750">
              <a:buFont typeface="Arial" pitchFamily="34" charset="0"/>
              <a:buChar char="•"/>
            </a:pPr>
            <a:r>
              <a:rPr lang="fr-CA" sz="1400" dirty="0" smtClean="0"/>
              <a:t>désigne </a:t>
            </a:r>
            <a:r>
              <a:rPr lang="fr-CA" sz="1400" dirty="0"/>
              <a:t>tout ordinateur qui délivre des données. </a:t>
            </a:r>
            <a:endParaRPr lang="fr-CA" sz="1400" dirty="0" smtClean="0"/>
          </a:p>
          <a:p>
            <a:pPr marL="742950" lvl="1" indent="-285750">
              <a:buFont typeface="Arial" pitchFamily="34" charset="0"/>
              <a:buChar char="•"/>
            </a:pPr>
            <a:endParaRPr lang="fr-CA" sz="1400" dirty="0"/>
          </a:p>
          <a:p>
            <a:r>
              <a:rPr lang="fr-CA" sz="1400" dirty="0" smtClean="0"/>
              <a:t>Ainsi</a:t>
            </a:r>
            <a:r>
              <a:rPr lang="fr-CA" sz="1400" dirty="0"/>
              <a:t>, lorsque vous tapez une adresse dans votre navigateur, </a:t>
            </a:r>
            <a:endParaRPr lang="fr-CA" sz="1400" dirty="0" smtClean="0"/>
          </a:p>
          <a:p>
            <a:r>
              <a:rPr lang="fr-CA" sz="1400" dirty="0" smtClean="0"/>
              <a:t>vous </a:t>
            </a:r>
            <a:r>
              <a:rPr lang="fr-CA" sz="1400" dirty="0"/>
              <a:t>utilisez un client Web. </a:t>
            </a:r>
            <a:r>
              <a:rPr lang="fr-CA" sz="1400" dirty="0" smtClean="0"/>
              <a:t> Ce </a:t>
            </a:r>
            <a:r>
              <a:rPr lang="fr-CA" sz="1400" dirty="0"/>
              <a:t>client envoie une demande </a:t>
            </a:r>
            <a:endParaRPr lang="fr-CA" sz="1400" dirty="0" smtClean="0"/>
          </a:p>
          <a:p>
            <a:r>
              <a:rPr lang="fr-CA" sz="1400" dirty="0" smtClean="0"/>
              <a:t>d'information au </a:t>
            </a:r>
            <a:r>
              <a:rPr lang="fr-CA" sz="1400" dirty="0"/>
              <a:t>serveur correspondant. </a:t>
            </a:r>
            <a:r>
              <a:rPr lang="fr-CA" sz="1400" dirty="0" smtClean="0"/>
              <a:t> Les </a:t>
            </a:r>
            <a:r>
              <a:rPr lang="fr-CA" sz="1400" dirty="0"/>
              <a:t>informations sont </a:t>
            </a:r>
            <a:endParaRPr lang="fr-CA" sz="1400" dirty="0" smtClean="0"/>
          </a:p>
          <a:p>
            <a:r>
              <a:rPr lang="fr-CA" sz="1400" dirty="0" smtClean="0"/>
              <a:t>recherchées </a:t>
            </a:r>
            <a:r>
              <a:rPr lang="fr-CA" sz="1400" dirty="0"/>
              <a:t>sur le serveur, acheminées jusqu'au client et finalement </a:t>
            </a:r>
            <a:endParaRPr lang="fr-CA" sz="1400" dirty="0" smtClean="0"/>
          </a:p>
          <a:p>
            <a:r>
              <a:rPr lang="fr-CA" sz="1400" dirty="0" smtClean="0"/>
              <a:t>affichées </a:t>
            </a:r>
            <a:r>
              <a:rPr lang="fr-CA" sz="1400" dirty="0"/>
              <a:t>dans le navigateur, comme le montre la figure suivante</a:t>
            </a:r>
            <a:r>
              <a:rPr lang="fr-CA" sz="1400" dirty="0" smtClean="0"/>
              <a:t>.</a:t>
            </a:r>
          </a:p>
          <a:p>
            <a:endParaRPr lang="fr-CA" sz="1400" dirty="0"/>
          </a:p>
          <a:p>
            <a:endParaRPr lang="fr-CA" sz="1400" dirty="0" smtClean="0"/>
          </a:p>
          <a:p>
            <a:endParaRPr lang="fr-CA" sz="1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2316" y="2467863"/>
            <a:ext cx="2909804" cy="2086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24604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a:t>
            </a:r>
            <a:br>
              <a:rPr lang="en-CA" dirty="0" smtClean="0"/>
            </a:br>
            <a:r>
              <a:rPr lang="en-CA" sz="2700" dirty="0" err="1" smtClean="0"/>
              <a:t>Protocole</a:t>
            </a:r>
            <a:r>
              <a:rPr lang="en-CA" sz="2700" dirty="0" smtClean="0"/>
              <a:t> http</a:t>
            </a:r>
            <a:endParaRPr lang="fr-CA" sz="2700" dirty="0"/>
          </a:p>
        </p:txBody>
      </p:sp>
      <p:sp>
        <p:nvSpPr>
          <p:cNvPr id="4" name="TextBox 3"/>
          <p:cNvSpPr txBox="1"/>
          <p:nvPr/>
        </p:nvSpPr>
        <p:spPr>
          <a:xfrm>
            <a:off x="155274" y="1086929"/>
            <a:ext cx="6780363" cy="2893100"/>
          </a:xfrm>
          <a:prstGeom prst="rect">
            <a:avLst/>
          </a:prstGeom>
          <a:noFill/>
        </p:spPr>
        <p:txBody>
          <a:bodyPr wrap="square" rtlCol="0">
            <a:spAutoFit/>
          </a:bodyPr>
          <a:lstStyle/>
          <a:p>
            <a:r>
              <a:rPr lang="fr-CA" sz="1400" dirty="0"/>
              <a:t>Le protocole utilisé sur le World Wide Web est le protocole HTTP. </a:t>
            </a:r>
            <a:r>
              <a:rPr lang="fr-CA" sz="1400" dirty="0" smtClean="0"/>
              <a:t> La </a:t>
            </a:r>
            <a:r>
              <a:rPr lang="fr-CA" sz="1400" dirty="0"/>
              <a:t>"demande" que le client fait est ce que l'on appelle une « requête HTTP » ; ce que le serveur répond, c'est la « réponse HTTP ». </a:t>
            </a:r>
            <a:r>
              <a:rPr lang="fr-CA" sz="1400" dirty="0" smtClean="0"/>
              <a:t> Voici un exemple simpliste d’un échange entre un client et un serveur:</a:t>
            </a:r>
          </a:p>
          <a:p>
            <a:endParaRPr lang="fr-CA" sz="1400" dirty="0"/>
          </a:p>
          <a:p>
            <a:r>
              <a:rPr lang="fr-CA" sz="1400" dirty="0"/>
              <a:t>Client : </a:t>
            </a:r>
            <a:r>
              <a:rPr lang="fr-CA" sz="1400" dirty="0" smtClean="0"/>
              <a:t>Demande au serveur de lui fournir la page « index.html » située sur « http://www.lesite.com ».  Le URL complet est donc: http://www.lesite.com/index.html .</a:t>
            </a:r>
            <a:endParaRPr lang="fr-CA" sz="1400" dirty="0"/>
          </a:p>
          <a:p>
            <a:endParaRPr lang="fr-CA" sz="1400" dirty="0"/>
          </a:p>
          <a:p>
            <a:r>
              <a:rPr lang="fr-CA" sz="1400" dirty="0" smtClean="0"/>
              <a:t>	Le </a:t>
            </a:r>
            <a:r>
              <a:rPr lang="fr-CA" sz="1400" dirty="0"/>
              <a:t>serveur fouille dans son disque dur à la recherche de la page index.html. </a:t>
            </a:r>
            <a:r>
              <a:rPr lang="fr-CA" sz="1400" dirty="0" smtClean="0"/>
              <a:t>	</a:t>
            </a:r>
          </a:p>
          <a:p>
            <a:r>
              <a:rPr lang="fr-CA" sz="1400" dirty="0"/>
              <a:t>	</a:t>
            </a:r>
            <a:r>
              <a:rPr lang="fr-CA" sz="1400" dirty="0" smtClean="0"/>
              <a:t>Il trouve la page index.html.</a:t>
            </a:r>
            <a:endParaRPr lang="fr-CA" sz="1400" dirty="0"/>
          </a:p>
          <a:p>
            <a:endParaRPr lang="fr-CA" sz="1400" dirty="0"/>
          </a:p>
          <a:p>
            <a:r>
              <a:rPr lang="fr-CA" sz="1400" dirty="0"/>
              <a:t>Serveur : </a:t>
            </a:r>
            <a:r>
              <a:rPr lang="fr-CA" sz="1400" dirty="0" smtClean="0"/>
              <a:t>Voilà la page Web demandée.  C’est ma « réponse HTTP ».</a:t>
            </a:r>
          </a:p>
          <a:p>
            <a:endParaRPr lang="fr-CA" sz="1400" dirty="0"/>
          </a:p>
          <a:p>
            <a:endParaRPr lang="fr-CA" sz="1400" dirty="0"/>
          </a:p>
        </p:txBody>
      </p:sp>
    </p:spTree>
    <p:extLst>
      <p:ext uri="{BB962C8B-B14F-4D97-AF65-F5344CB8AC3E}">
        <p14:creationId xmlns:p14="http://schemas.microsoft.com/office/powerpoint/2010/main" val="13663978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a:t>
            </a:r>
            <a:br>
              <a:rPr lang="en-CA" dirty="0" smtClean="0"/>
            </a:br>
            <a:r>
              <a:rPr lang="en-CA" sz="2700" dirty="0" smtClean="0"/>
              <a:t>AJAX</a:t>
            </a:r>
            <a:endParaRPr lang="fr-CA" sz="2700" dirty="0"/>
          </a:p>
        </p:txBody>
      </p:sp>
      <p:sp>
        <p:nvSpPr>
          <p:cNvPr id="4" name="TextBox 3"/>
          <p:cNvSpPr txBox="1"/>
          <p:nvPr/>
        </p:nvSpPr>
        <p:spPr>
          <a:xfrm>
            <a:off x="155274" y="1086929"/>
            <a:ext cx="6780363" cy="2277547"/>
          </a:xfrm>
          <a:prstGeom prst="rect">
            <a:avLst/>
          </a:prstGeom>
          <a:noFill/>
        </p:spPr>
        <p:txBody>
          <a:bodyPr wrap="square" rtlCol="0">
            <a:spAutoFit/>
          </a:bodyPr>
          <a:lstStyle/>
          <a:p>
            <a:pPr marL="742950" lvl="1" indent="-285750">
              <a:buFont typeface="Arial" pitchFamily="34" charset="0"/>
              <a:buChar char="•"/>
            </a:pPr>
            <a:endParaRPr lang="fr-CA" sz="1400" dirty="0" smtClean="0"/>
          </a:p>
          <a:p>
            <a:pPr marL="742950" lvl="1" indent="-285750">
              <a:buFont typeface="Arial" pitchFamily="34" charset="0"/>
              <a:buChar char="•"/>
            </a:pPr>
            <a:r>
              <a:rPr lang="fr-CA" sz="1600" dirty="0" smtClean="0"/>
              <a:t>Ajax n’est pas une  bibliothèque comme </a:t>
            </a:r>
            <a:r>
              <a:rPr lang="fr-CA" sz="1600" dirty="0" err="1" smtClean="0"/>
              <a:t>jQuery</a:t>
            </a:r>
            <a:r>
              <a:rPr lang="fr-CA" sz="1600" dirty="0" smtClean="0"/>
              <a:t>.</a:t>
            </a:r>
          </a:p>
          <a:p>
            <a:pPr marL="742950" lvl="1" indent="-285750">
              <a:buFont typeface="Arial" pitchFamily="34" charset="0"/>
              <a:buChar char="•"/>
            </a:pPr>
            <a:endParaRPr lang="fr-CA" sz="1600" dirty="0" smtClean="0"/>
          </a:p>
          <a:p>
            <a:pPr marL="742950" lvl="1" indent="-285750">
              <a:buFont typeface="Arial" pitchFamily="34" charset="0"/>
              <a:buChar char="•"/>
            </a:pPr>
            <a:r>
              <a:rPr lang="fr-CA" sz="1600" dirty="0" smtClean="0"/>
              <a:t>Ajax est plutôt </a:t>
            </a:r>
            <a:r>
              <a:rPr lang="fr-CA" sz="1600" dirty="0"/>
              <a:t>u</a:t>
            </a:r>
            <a:r>
              <a:rPr lang="fr-CA" sz="1600" dirty="0" smtClean="0"/>
              <a:t>ne technologie qui permet de faire des requêtes http en mode synchrone ou asynchrone</a:t>
            </a:r>
          </a:p>
          <a:p>
            <a:pPr marL="742950" lvl="1" indent="-285750">
              <a:buFont typeface="Arial" pitchFamily="34" charset="0"/>
              <a:buChar char="•"/>
            </a:pPr>
            <a:endParaRPr lang="fr-CA" sz="1600" dirty="0" smtClean="0"/>
          </a:p>
          <a:p>
            <a:pPr marL="742950" lvl="1" indent="-285750">
              <a:buFont typeface="Arial" pitchFamily="34" charset="0"/>
              <a:buChar char="•"/>
            </a:pPr>
            <a:r>
              <a:rPr lang="fr-CA" sz="1600" dirty="0" smtClean="0"/>
              <a:t>Ajax </a:t>
            </a:r>
            <a:r>
              <a:rPr lang="fr-CA" sz="1600" dirty="0"/>
              <a:t>permet de modifier partiellement la page affichée par le navigateur pour la mettre à jour sans avoir à recharger la page entière</a:t>
            </a:r>
            <a:r>
              <a:rPr lang="fr-CA" sz="1600" dirty="0" smtClean="0"/>
              <a:t>.</a:t>
            </a:r>
          </a:p>
        </p:txBody>
      </p:sp>
    </p:spTree>
    <p:extLst>
      <p:ext uri="{BB962C8B-B14F-4D97-AF65-F5344CB8AC3E}">
        <p14:creationId xmlns:p14="http://schemas.microsoft.com/office/powerpoint/2010/main" val="3090674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lstStyle/>
          <a:p>
            <a:r>
              <a:rPr lang="en-CA" dirty="0" err="1" smtClean="0"/>
              <a:t>Jquery</a:t>
            </a:r>
            <a:r>
              <a:rPr lang="en-CA" dirty="0" smtClean="0"/>
              <a:t> – </a:t>
            </a:r>
            <a:r>
              <a:rPr lang="en-CA" dirty="0" err="1" smtClean="0"/>
              <a:t>Que</a:t>
            </a:r>
            <a:r>
              <a:rPr lang="en-CA" dirty="0" smtClean="0"/>
              <a:t> </a:t>
            </a:r>
            <a:r>
              <a:rPr lang="en-CA" dirty="0" err="1" smtClean="0"/>
              <a:t>peut</a:t>
            </a:r>
            <a:r>
              <a:rPr lang="en-CA" dirty="0" smtClean="0"/>
              <a:t>-on faire ?</a:t>
            </a:r>
            <a:endParaRPr lang="fr-CA" dirty="0"/>
          </a:p>
        </p:txBody>
      </p:sp>
      <p:sp>
        <p:nvSpPr>
          <p:cNvPr id="3" name="Espace réservé du contenu 2">
            <a:extLst>
              <a:ext uri="{FF2B5EF4-FFF2-40B4-BE49-F238E27FC236}">
                <a16:creationId xmlns="" xmlns:a16="http://schemas.microsoft.com/office/drawing/2014/main" id="{F7FC9A8B-06EA-4493-80BE-5ABE8D1F6C97}"/>
              </a:ext>
            </a:extLst>
          </p:cNvPr>
          <p:cNvSpPr>
            <a:spLocks noGrp="1"/>
          </p:cNvSpPr>
          <p:nvPr>
            <p:ph idx="1"/>
          </p:nvPr>
        </p:nvSpPr>
        <p:spPr>
          <a:xfrm>
            <a:off x="457199" y="1406106"/>
            <a:ext cx="7599873" cy="3290181"/>
          </a:xfrm>
        </p:spPr>
        <p:txBody>
          <a:bodyPr>
            <a:normAutofit fontScale="70000" lnSpcReduction="20000"/>
          </a:bodyPr>
          <a:lstStyle/>
          <a:p>
            <a:pPr>
              <a:lnSpc>
                <a:spcPct val="114000"/>
              </a:lnSpc>
            </a:pPr>
            <a:r>
              <a:rPr lang="fr-CA" dirty="0" smtClean="0"/>
              <a:t>Manipulation </a:t>
            </a:r>
            <a:r>
              <a:rPr lang="fr-CA" dirty="0"/>
              <a:t>du </a:t>
            </a:r>
            <a:r>
              <a:rPr lang="fr-CA" dirty="0" smtClean="0"/>
              <a:t>DOM.</a:t>
            </a:r>
            <a:endParaRPr lang="fr-CA" dirty="0"/>
          </a:p>
          <a:p>
            <a:pPr>
              <a:lnSpc>
                <a:spcPct val="114000"/>
              </a:lnSpc>
            </a:pPr>
            <a:r>
              <a:rPr lang="fr-CA" dirty="0" smtClean="0"/>
              <a:t>Gestion </a:t>
            </a:r>
            <a:r>
              <a:rPr lang="fr-CA" dirty="0"/>
              <a:t>des événements - </a:t>
            </a:r>
            <a:r>
              <a:rPr lang="fr-CA" dirty="0" err="1"/>
              <a:t>jQuery</a:t>
            </a:r>
            <a:r>
              <a:rPr lang="fr-CA" dirty="0"/>
              <a:t> offre un moyen élégant de capturer une grande variété </a:t>
            </a:r>
            <a:r>
              <a:rPr lang="fr-CA" dirty="0" smtClean="0"/>
              <a:t>d’événements.</a:t>
            </a:r>
            <a:endParaRPr lang="fr-CA" dirty="0"/>
          </a:p>
          <a:p>
            <a:pPr>
              <a:lnSpc>
                <a:spcPct val="114000"/>
              </a:lnSpc>
            </a:pPr>
            <a:r>
              <a:rPr lang="fr-CA" dirty="0" smtClean="0"/>
              <a:t>S’intègre très bien avec la technologie AJAX.</a:t>
            </a:r>
            <a:endParaRPr lang="fr-CA" dirty="0"/>
          </a:p>
          <a:p>
            <a:pPr>
              <a:lnSpc>
                <a:spcPct val="114000"/>
              </a:lnSpc>
            </a:pPr>
            <a:r>
              <a:rPr lang="fr-CA" dirty="0"/>
              <a:t>Animations - </a:t>
            </a:r>
            <a:r>
              <a:rPr lang="fr-CA" dirty="0" err="1"/>
              <a:t>jQuery</a:t>
            </a:r>
            <a:r>
              <a:rPr lang="fr-CA" dirty="0"/>
              <a:t> est fourni avec de nombreux effets </a:t>
            </a:r>
            <a:r>
              <a:rPr lang="fr-CA" dirty="0" smtClean="0"/>
              <a:t>d'animation.</a:t>
            </a:r>
            <a:endParaRPr lang="fr-CA" dirty="0"/>
          </a:p>
          <a:p>
            <a:pPr>
              <a:lnSpc>
                <a:spcPct val="114000"/>
              </a:lnSpc>
            </a:pPr>
            <a:r>
              <a:rPr lang="fr-CA" dirty="0" smtClean="0"/>
              <a:t>Prise </a:t>
            </a:r>
            <a:r>
              <a:rPr lang="fr-CA" dirty="0"/>
              <a:t>en charge de plusieurs </a:t>
            </a:r>
            <a:r>
              <a:rPr lang="fr-CA" dirty="0" smtClean="0"/>
              <a:t>navigateurs</a:t>
            </a:r>
            <a:endParaRPr lang="fr-CA" dirty="0"/>
          </a:p>
          <a:p>
            <a:pPr>
              <a:lnSpc>
                <a:spcPct val="114000"/>
              </a:lnSpc>
            </a:pPr>
            <a:endParaRPr lang="fr-CA" dirty="0" smtClean="0"/>
          </a:p>
        </p:txBody>
      </p:sp>
    </p:spTree>
    <p:extLst>
      <p:ext uri="{BB962C8B-B14F-4D97-AF65-F5344CB8AC3E}">
        <p14:creationId xmlns:p14="http://schemas.microsoft.com/office/powerpoint/2010/main" val="10709159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a:t>
            </a:r>
            <a:br>
              <a:rPr lang="en-CA" dirty="0" smtClean="0"/>
            </a:br>
            <a:r>
              <a:rPr lang="en-CA" sz="2700" dirty="0" smtClean="0"/>
              <a:t>AJAX</a:t>
            </a:r>
            <a:endParaRPr lang="fr-CA" sz="2700" dirty="0"/>
          </a:p>
        </p:txBody>
      </p:sp>
      <p:sp>
        <p:nvSpPr>
          <p:cNvPr id="4" name="TextBox 3"/>
          <p:cNvSpPr txBox="1"/>
          <p:nvPr/>
        </p:nvSpPr>
        <p:spPr>
          <a:xfrm>
            <a:off x="155274" y="1086929"/>
            <a:ext cx="6780363" cy="3108543"/>
          </a:xfrm>
          <a:prstGeom prst="rect">
            <a:avLst/>
          </a:prstGeom>
          <a:noFill/>
        </p:spPr>
        <p:txBody>
          <a:bodyPr wrap="square" rtlCol="0">
            <a:spAutoFit/>
          </a:bodyPr>
          <a:lstStyle/>
          <a:p>
            <a:pPr lvl="1"/>
            <a:r>
              <a:rPr lang="fr-CA" sz="1400" dirty="0"/>
              <a:t>Ajax est une technique qui fait usage des éléments suivants:</a:t>
            </a:r>
          </a:p>
          <a:p>
            <a:pPr marL="742950" lvl="1" indent="-285750">
              <a:buFont typeface="Arial" pitchFamily="34" charset="0"/>
              <a:buChar char="•"/>
            </a:pPr>
            <a:endParaRPr lang="fr-CA" sz="1400" dirty="0"/>
          </a:p>
          <a:p>
            <a:pPr marL="742950" lvl="1" indent="-285750">
              <a:buFont typeface="Arial" pitchFamily="34" charset="0"/>
              <a:buChar char="•"/>
            </a:pPr>
            <a:r>
              <a:rPr lang="fr-CA" sz="1400" dirty="0"/>
              <a:t>HTML pour l'interface.</a:t>
            </a:r>
          </a:p>
          <a:p>
            <a:pPr marL="742950" lvl="1" indent="-285750">
              <a:buFont typeface="Arial" pitchFamily="34" charset="0"/>
              <a:buChar char="•"/>
            </a:pPr>
            <a:r>
              <a:rPr lang="fr-CA" sz="1400" dirty="0"/>
              <a:t>CSS (</a:t>
            </a:r>
            <a:r>
              <a:rPr lang="fr-CA" sz="1400" dirty="0" err="1"/>
              <a:t>Cascading</a:t>
            </a:r>
            <a:r>
              <a:rPr lang="fr-CA" sz="1400" dirty="0"/>
              <a:t> Style-</a:t>
            </a:r>
            <a:r>
              <a:rPr lang="fr-CA" sz="1400" dirty="0" err="1"/>
              <a:t>Sheet</a:t>
            </a:r>
            <a:r>
              <a:rPr lang="fr-CA" sz="1400" dirty="0"/>
              <a:t>) pour la présentation de la page.</a:t>
            </a:r>
          </a:p>
          <a:p>
            <a:pPr marL="742950" lvl="1" indent="-285750">
              <a:buFont typeface="Arial" pitchFamily="34" charset="0"/>
              <a:buChar char="•"/>
            </a:pPr>
            <a:r>
              <a:rPr lang="fr-CA" sz="1400" dirty="0"/>
              <a:t>JavaScript (</a:t>
            </a:r>
            <a:r>
              <a:rPr lang="fr-CA" sz="1400" dirty="0" err="1"/>
              <a:t>EcmaScript</a:t>
            </a:r>
            <a:r>
              <a:rPr lang="fr-CA" sz="1400" dirty="0"/>
              <a:t>) pour les traitements locaux, et DOM (Document Object Model) qui accède aux éléments de la page ou du formulaire ou aux éléments d'un fichier XML chargé sur le serveur.</a:t>
            </a:r>
          </a:p>
          <a:p>
            <a:pPr marL="742950" lvl="1" indent="-285750">
              <a:buFont typeface="Arial" pitchFamily="34" charset="0"/>
              <a:buChar char="•"/>
            </a:pPr>
            <a:r>
              <a:rPr lang="fr-CA" sz="1400" dirty="0"/>
              <a:t>L'objet </a:t>
            </a:r>
            <a:r>
              <a:rPr lang="fr-CA" sz="1400" dirty="0" err="1"/>
              <a:t>XMLHttpRequest</a:t>
            </a:r>
            <a:r>
              <a:rPr lang="fr-CA" sz="1400" dirty="0"/>
              <a:t> lit des données ou fichiers sur le serveur de façon asynchrone. </a:t>
            </a:r>
          </a:p>
          <a:p>
            <a:pPr marL="742950" lvl="1" indent="-285750">
              <a:buFont typeface="Arial" pitchFamily="34" charset="0"/>
              <a:buChar char="•"/>
            </a:pPr>
            <a:r>
              <a:rPr lang="fr-CA" sz="1400" dirty="0"/>
              <a:t>PHP ou un autre langage de scripts peut être utilisé coté serveur.</a:t>
            </a:r>
          </a:p>
          <a:p>
            <a:pPr marL="742950" lvl="1" indent="-285750">
              <a:buFont typeface="Arial" pitchFamily="34" charset="0"/>
              <a:buChar char="•"/>
            </a:pPr>
            <a:r>
              <a:rPr lang="fr-CA" sz="1400" dirty="0"/>
              <a:t>Le terme "</a:t>
            </a:r>
            <a:r>
              <a:rPr lang="fr-CA" sz="1400" dirty="0" err="1"/>
              <a:t>Asynchronous</a:t>
            </a:r>
            <a:r>
              <a:rPr lang="fr-CA" sz="1400" dirty="0"/>
              <a:t>", asynchrone en français, signifie que l'exécution de JavaScript continue sans attendre la réponse du serveur qui sera traitée quand elle arrivera. Tandis qu'en mode synchrone, le navigateur serait gelé en attendant la réponse du serveur.</a:t>
            </a:r>
            <a:endParaRPr lang="fr-CA" sz="1400" dirty="0" smtClean="0"/>
          </a:p>
        </p:txBody>
      </p:sp>
    </p:spTree>
    <p:extLst>
      <p:ext uri="{BB962C8B-B14F-4D97-AF65-F5344CB8AC3E}">
        <p14:creationId xmlns:p14="http://schemas.microsoft.com/office/powerpoint/2010/main" val="11775195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 - GET</a:t>
            </a:r>
            <a:br>
              <a:rPr lang="en-CA" dirty="0" smtClean="0"/>
            </a:br>
            <a:r>
              <a:rPr lang="en-CA" sz="2700" dirty="0" smtClean="0"/>
              <a:t>Les </a:t>
            </a:r>
            <a:r>
              <a:rPr lang="en-CA" sz="2700" dirty="0" err="1" smtClean="0"/>
              <a:t>différents</a:t>
            </a:r>
            <a:r>
              <a:rPr lang="en-CA" sz="2700" dirty="0" smtClean="0"/>
              <a:t> type de </a:t>
            </a:r>
            <a:r>
              <a:rPr lang="en-CA" sz="2700" dirty="0" err="1" smtClean="0"/>
              <a:t>requête</a:t>
            </a:r>
            <a:endParaRPr lang="fr-CA" sz="2700" dirty="0"/>
          </a:p>
        </p:txBody>
      </p:sp>
      <p:sp>
        <p:nvSpPr>
          <p:cNvPr id="3" name="TextBox 2"/>
          <p:cNvSpPr txBox="1"/>
          <p:nvPr/>
        </p:nvSpPr>
        <p:spPr>
          <a:xfrm>
            <a:off x="310551" y="1207698"/>
            <a:ext cx="6935638" cy="2631490"/>
          </a:xfrm>
          <a:prstGeom prst="rect">
            <a:avLst/>
          </a:prstGeom>
          <a:noFill/>
        </p:spPr>
        <p:txBody>
          <a:bodyPr wrap="square" rtlCol="0">
            <a:spAutoFit/>
          </a:bodyPr>
          <a:lstStyle/>
          <a:p>
            <a:r>
              <a:rPr lang="fr-CA" sz="1100" dirty="0">
                <a:latin typeface="Verdana" pitchFamily="34" charset="0"/>
                <a:ea typeface="Verdana" pitchFamily="34" charset="0"/>
                <a:cs typeface="Verdana" pitchFamily="34" charset="0"/>
              </a:rPr>
              <a:t>Il existe plusieurs types de requête HTTP. L'un d'eux est le type GET. </a:t>
            </a:r>
            <a:r>
              <a:rPr lang="fr-CA" sz="1100" dirty="0" smtClean="0">
                <a:latin typeface="Verdana" pitchFamily="34" charset="0"/>
                <a:ea typeface="Verdana" pitchFamily="34" charset="0"/>
                <a:cs typeface="Verdana" pitchFamily="34" charset="0"/>
              </a:rPr>
              <a:t>Vous </a:t>
            </a:r>
            <a:r>
              <a:rPr lang="fr-CA" sz="1100" dirty="0">
                <a:latin typeface="Verdana" pitchFamily="34" charset="0"/>
                <a:ea typeface="Verdana" pitchFamily="34" charset="0"/>
                <a:cs typeface="Verdana" pitchFamily="34" charset="0"/>
              </a:rPr>
              <a:t>l'utiliserez lors de vos rappels AJAX lorsque vous souhaiterez obtenir des données. Un exemple ? Imaginez un système pour recharger des commentaires dès que l'on clique sur un bouton « Plus de commentaires ».</a:t>
            </a:r>
          </a:p>
          <a:p>
            <a:endParaRPr lang="fr-CA" sz="1100" dirty="0">
              <a:latin typeface="Verdana" pitchFamily="34" charset="0"/>
              <a:ea typeface="Verdana" pitchFamily="34" charset="0"/>
              <a:cs typeface="Verdana" pitchFamily="34" charset="0"/>
            </a:endParaRPr>
          </a:p>
          <a:p>
            <a:r>
              <a:rPr lang="fr-CA" sz="1100" dirty="0">
                <a:latin typeface="Verdana" pitchFamily="34" charset="0"/>
                <a:ea typeface="Verdana" pitchFamily="34" charset="0"/>
                <a:cs typeface="Verdana" pitchFamily="34" charset="0"/>
              </a:rPr>
              <a:t>Dans le cas de </a:t>
            </a:r>
            <a:r>
              <a:rPr lang="fr-CA" sz="1100" dirty="0" smtClean="0">
                <a:latin typeface="Verdana" pitchFamily="34" charset="0"/>
                <a:ea typeface="Verdana" pitchFamily="34" charset="0"/>
                <a:cs typeface="Verdana" pitchFamily="34" charset="0"/>
              </a:rPr>
              <a:t>GET, </a:t>
            </a:r>
            <a:r>
              <a:rPr lang="fr-CA" sz="1100" dirty="0">
                <a:latin typeface="Verdana" pitchFamily="34" charset="0"/>
                <a:ea typeface="Verdana" pitchFamily="34" charset="0"/>
                <a:cs typeface="Verdana" pitchFamily="34" charset="0"/>
              </a:rPr>
              <a:t>les variables sont transmises directement dans l'URL </a:t>
            </a:r>
            <a:r>
              <a:rPr lang="fr-CA" sz="1100" dirty="0" smtClean="0">
                <a:latin typeface="Verdana" pitchFamily="34" charset="0"/>
                <a:ea typeface="Verdana" pitchFamily="34" charset="0"/>
                <a:cs typeface="Verdana" pitchFamily="34" charset="0"/>
              </a:rPr>
              <a:t>:</a:t>
            </a:r>
          </a:p>
          <a:p>
            <a:endParaRPr lang="fr-CA" sz="1100" dirty="0">
              <a:latin typeface="Verdana" pitchFamily="34" charset="0"/>
              <a:ea typeface="Verdana" pitchFamily="34" charset="0"/>
              <a:cs typeface="Verdana" pitchFamily="34" charset="0"/>
            </a:endParaRPr>
          </a:p>
          <a:p>
            <a:r>
              <a:rPr lang="fr-CA" sz="1100" dirty="0" smtClean="0">
                <a:latin typeface="Verdana" pitchFamily="34" charset="0"/>
                <a:ea typeface="Verdana" pitchFamily="34" charset="0"/>
                <a:cs typeface="Verdana" pitchFamily="34" charset="0"/>
              </a:rPr>
              <a:t>Exemple:</a:t>
            </a:r>
          </a:p>
          <a:p>
            <a:r>
              <a:rPr lang="fr-CA" sz="1100" dirty="0">
                <a:latin typeface="Verdana" pitchFamily="34" charset="0"/>
                <a:ea typeface="Verdana" pitchFamily="34" charset="0"/>
                <a:cs typeface="Verdana" pitchFamily="34" charset="0"/>
              </a:rPr>
              <a:t>	</a:t>
            </a:r>
            <a:r>
              <a:rPr lang="fr-CA" sz="1100" dirty="0" smtClean="0">
                <a:latin typeface="Verdana" pitchFamily="34" charset="0"/>
                <a:ea typeface="Verdana" pitchFamily="34" charset="0"/>
                <a:cs typeface="Verdana" pitchFamily="34" charset="0"/>
              </a:rPr>
              <a:t>http</a:t>
            </a:r>
            <a:r>
              <a:rPr lang="fr-CA" sz="1100" dirty="0">
                <a:latin typeface="Verdana" pitchFamily="34" charset="0"/>
                <a:ea typeface="Verdana" pitchFamily="34" charset="0"/>
                <a:cs typeface="Verdana" pitchFamily="34" charset="0"/>
              </a:rPr>
              <a:t>://</a:t>
            </a:r>
            <a:r>
              <a:rPr lang="fr-CA" sz="1100" dirty="0" smtClean="0">
                <a:latin typeface="Verdana" pitchFamily="34" charset="0"/>
                <a:ea typeface="Verdana" pitchFamily="34" charset="0"/>
                <a:cs typeface="Verdana" pitchFamily="34" charset="0"/>
              </a:rPr>
              <a:t>site.com/article.php?page=1&amp;auteur=robert</a:t>
            </a:r>
          </a:p>
          <a:p>
            <a:endParaRPr lang="fr-CA" sz="1100" dirty="0">
              <a:latin typeface="Verdana" pitchFamily="34" charset="0"/>
              <a:ea typeface="Verdana" pitchFamily="34" charset="0"/>
              <a:cs typeface="Verdana" pitchFamily="34" charset="0"/>
            </a:endParaRPr>
          </a:p>
          <a:p>
            <a:r>
              <a:rPr lang="fr-CA" sz="1100" dirty="0" smtClean="0">
                <a:latin typeface="Verdana" pitchFamily="34" charset="0"/>
                <a:ea typeface="Verdana" pitchFamily="34" charset="0"/>
                <a:cs typeface="Verdana" pitchFamily="34" charset="0"/>
              </a:rPr>
              <a:t>Ici nous accédons au site « site.com » et on demande la page « </a:t>
            </a:r>
            <a:r>
              <a:rPr lang="fr-CA" sz="1100" dirty="0" err="1" smtClean="0">
                <a:latin typeface="Verdana" pitchFamily="34" charset="0"/>
                <a:ea typeface="Verdana" pitchFamily="34" charset="0"/>
                <a:cs typeface="Verdana" pitchFamily="34" charset="0"/>
              </a:rPr>
              <a:t>article.php</a:t>
            </a:r>
            <a:r>
              <a:rPr lang="fr-CA" sz="1100" dirty="0" smtClean="0">
                <a:latin typeface="Verdana" pitchFamily="34" charset="0"/>
                <a:ea typeface="Verdana" pitchFamily="34" charset="0"/>
                <a:cs typeface="Verdana" pitchFamily="34" charset="0"/>
              </a:rPr>
              <a:t> ».  </a:t>
            </a:r>
          </a:p>
          <a:p>
            <a:r>
              <a:rPr lang="fr-CA" sz="1100" dirty="0" smtClean="0">
                <a:latin typeface="Verdana" pitchFamily="34" charset="0"/>
                <a:ea typeface="Verdana" pitchFamily="34" charset="0"/>
                <a:cs typeface="Verdana" pitchFamily="34" charset="0"/>
              </a:rPr>
              <a:t>C’est la portion « </a:t>
            </a:r>
            <a:r>
              <a:rPr lang="fr-CA" sz="1100" dirty="0">
                <a:latin typeface="Verdana" pitchFamily="34" charset="0"/>
                <a:ea typeface="Verdana" pitchFamily="34" charset="0"/>
                <a:cs typeface="Verdana" pitchFamily="34" charset="0"/>
              </a:rPr>
              <a:t>http://</a:t>
            </a:r>
            <a:r>
              <a:rPr lang="fr-CA" sz="1100" dirty="0" smtClean="0">
                <a:latin typeface="Verdana" pitchFamily="34" charset="0"/>
                <a:ea typeface="Verdana" pitchFamily="34" charset="0"/>
                <a:cs typeface="Verdana" pitchFamily="34" charset="0"/>
              </a:rPr>
              <a:t>site.com/article.php ».</a:t>
            </a:r>
          </a:p>
          <a:p>
            <a:endParaRPr lang="fr-CA" sz="1100" dirty="0">
              <a:latin typeface="Verdana" pitchFamily="34" charset="0"/>
              <a:ea typeface="Verdana" pitchFamily="34" charset="0"/>
              <a:cs typeface="Verdana" pitchFamily="34" charset="0"/>
            </a:endParaRPr>
          </a:p>
          <a:p>
            <a:r>
              <a:rPr lang="fr-CA" sz="1100" dirty="0" smtClean="0">
                <a:latin typeface="Verdana" pitchFamily="34" charset="0"/>
                <a:ea typeface="Verdana" pitchFamily="34" charset="0"/>
                <a:cs typeface="Verdana" pitchFamily="34" charset="0"/>
              </a:rPr>
              <a:t>Et on passe 2 variables à ce service Web, page qui vaut 1 et auteur qui vaut « robert ».  C’est la portion « ?page=1&amp;auteur=robert ».</a:t>
            </a:r>
            <a:endParaRPr lang="fr-CA" sz="11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4339653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 – POST</a:t>
            </a:r>
            <a:br>
              <a:rPr lang="en-CA" dirty="0" smtClean="0"/>
            </a:br>
            <a:r>
              <a:rPr lang="en-CA" sz="2700" dirty="0" smtClean="0"/>
              <a:t>Les </a:t>
            </a:r>
            <a:r>
              <a:rPr lang="en-CA" sz="2700" dirty="0" err="1" smtClean="0"/>
              <a:t>différents</a:t>
            </a:r>
            <a:r>
              <a:rPr lang="en-CA" sz="2700" dirty="0" smtClean="0"/>
              <a:t> type de </a:t>
            </a:r>
            <a:r>
              <a:rPr lang="en-CA" sz="2700" dirty="0" err="1" smtClean="0"/>
              <a:t>requête</a:t>
            </a:r>
            <a:endParaRPr lang="fr-CA" sz="2700" dirty="0"/>
          </a:p>
        </p:txBody>
      </p:sp>
      <p:sp>
        <p:nvSpPr>
          <p:cNvPr id="3" name="TextBox 2"/>
          <p:cNvSpPr txBox="1"/>
          <p:nvPr/>
        </p:nvSpPr>
        <p:spPr>
          <a:xfrm>
            <a:off x="310551" y="1207698"/>
            <a:ext cx="6935638" cy="1446550"/>
          </a:xfrm>
          <a:prstGeom prst="rect">
            <a:avLst/>
          </a:prstGeom>
          <a:noFill/>
        </p:spPr>
        <p:txBody>
          <a:bodyPr wrap="square" rtlCol="0">
            <a:spAutoFit/>
          </a:bodyPr>
          <a:lstStyle/>
          <a:p>
            <a:r>
              <a:rPr lang="fr-CA" sz="1100" dirty="0" smtClean="0">
                <a:latin typeface="Verdana" pitchFamily="34" charset="0"/>
                <a:ea typeface="Verdana" pitchFamily="34" charset="0"/>
                <a:cs typeface="Verdana" pitchFamily="34" charset="0"/>
              </a:rPr>
              <a:t>Le </a:t>
            </a:r>
            <a:r>
              <a:rPr lang="fr-CA" sz="1100" dirty="0">
                <a:latin typeface="Verdana" pitchFamily="34" charset="0"/>
                <a:ea typeface="Verdana" pitchFamily="34" charset="0"/>
                <a:cs typeface="Verdana" pitchFamily="34" charset="0"/>
              </a:rPr>
              <a:t>type POST est un type dédié à l'envoi de données, mais nous pouvons aussi en recevoir. Un autre exemple ? Imaginez un système pour envoyer un email en AJAX. Lorsque vous allez cliquer sur le bouton « Envoyer », nous allons envoyer des données au serveur, pour qu'il les envoie par email, avant de nous retourner un message de succès ou d'erreur. </a:t>
            </a:r>
            <a:endParaRPr lang="fr-CA" sz="1100" dirty="0" smtClean="0">
              <a:latin typeface="Verdana" pitchFamily="34" charset="0"/>
              <a:ea typeface="Verdana" pitchFamily="34" charset="0"/>
              <a:cs typeface="Verdana" pitchFamily="34" charset="0"/>
            </a:endParaRPr>
          </a:p>
          <a:p>
            <a:endParaRPr lang="fr-CA" sz="1100" dirty="0">
              <a:latin typeface="Verdana" pitchFamily="34" charset="0"/>
              <a:ea typeface="Verdana" pitchFamily="34" charset="0"/>
              <a:cs typeface="Verdana" pitchFamily="34" charset="0"/>
            </a:endParaRPr>
          </a:p>
          <a:p>
            <a:r>
              <a:rPr lang="fr-CA" sz="1100" dirty="0">
                <a:latin typeface="Verdana" pitchFamily="34" charset="0"/>
                <a:ea typeface="Verdana" pitchFamily="34" charset="0"/>
                <a:cs typeface="Verdana" pitchFamily="34" charset="0"/>
              </a:rPr>
              <a:t>Pour POST, il faut spécifier les variables dans l'argument de </a:t>
            </a:r>
            <a:r>
              <a:rPr lang="fr-CA" sz="1100" dirty="0" smtClean="0">
                <a:latin typeface="Verdana" pitchFamily="34" charset="0"/>
                <a:ea typeface="Verdana" pitchFamily="34" charset="0"/>
                <a:cs typeface="Verdana" pitchFamily="34" charset="0"/>
              </a:rPr>
              <a:t>la méthode </a:t>
            </a:r>
            <a:r>
              <a:rPr lang="fr-CA" sz="1100" dirty="0" err="1" smtClean="0">
                <a:latin typeface="Verdana" pitchFamily="34" charset="0"/>
                <a:ea typeface="Verdana" pitchFamily="34" charset="0"/>
                <a:cs typeface="Verdana" pitchFamily="34" charset="0"/>
              </a:rPr>
              <a:t>send</a:t>
            </a:r>
            <a:r>
              <a:rPr lang="fr-CA" sz="1100" dirty="0" smtClean="0">
                <a:latin typeface="Verdana" pitchFamily="34" charset="0"/>
                <a:ea typeface="Verdana" pitchFamily="34" charset="0"/>
                <a:cs typeface="Verdana" pitchFamily="34" charset="0"/>
              </a:rPr>
              <a:t> de la classe </a:t>
            </a:r>
            <a:r>
              <a:rPr lang="fr-CA" sz="1100" dirty="0" err="1" smtClean="0">
                <a:latin typeface="Verdana" pitchFamily="34" charset="0"/>
                <a:ea typeface="Verdana" pitchFamily="34" charset="0"/>
                <a:cs typeface="Verdana" pitchFamily="34" charset="0"/>
              </a:rPr>
              <a:t>XMLHttpRequest</a:t>
            </a:r>
            <a:r>
              <a:rPr lang="fr-CA" sz="1100" dirty="0" smtClean="0">
                <a:latin typeface="Verdana" pitchFamily="34" charset="0"/>
                <a:ea typeface="Verdana" pitchFamily="34" charset="0"/>
                <a:cs typeface="Verdana" pitchFamily="34" charset="0"/>
              </a:rPr>
              <a:t>.  Nous le verrons plus tard.</a:t>
            </a:r>
          </a:p>
          <a:p>
            <a:endParaRPr lang="fr-CA" sz="11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8282585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a:t>
            </a:r>
            <a:br>
              <a:rPr lang="en-CA" dirty="0" smtClean="0"/>
            </a:br>
            <a:r>
              <a:rPr lang="en-CA" sz="2700" dirty="0" err="1" smtClean="0"/>
              <a:t>Requête</a:t>
            </a:r>
            <a:r>
              <a:rPr lang="en-CA" sz="2700" dirty="0" smtClean="0"/>
              <a:t> à la sauce </a:t>
            </a:r>
            <a:r>
              <a:rPr lang="en-CA" sz="2700" dirty="0" err="1" smtClean="0"/>
              <a:t>Javascript</a:t>
            </a:r>
            <a:endParaRPr lang="fr-CA" sz="2700" dirty="0"/>
          </a:p>
        </p:txBody>
      </p:sp>
      <p:sp>
        <p:nvSpPr>
          <p:cNvPr id="4" name="TextBox 3"/>
          <p:cNvSpPr txBox="1"/>
          <p:nvPr/>
        </p:nvSpPr>
        <p:spPr>
          <a:xfrm>
            <a:off x="155274" y="1086929"/>
            <a:ext cx="6780363" cy="2246769"/>
          </a:xfrm>
          <a:prstGeom prst="rect">
            <a:avLst/>
          </a:prstGeom>
          <a:noFill/>
        </p:spPr>
        <p:txBody>
          <a:bodyPr wrap="square" rtlCol="0">
            <a:spAutoFit/>
          </a:bodyPr>
          <a:lstStyle/>
          <a:p>
            <a:pPr lvl="1"/>
            <a:endParaRPr lang="fr-CA" sz="1400" dirty="0" smtClean="0"/>
          </a:p>
          <a:p>
            <a:pPr lvl="1"/>
            <a:r>
              <a:rPr lang="fr-CA" sz="1400" dirty="0" smtClean="0"/>
              <a:t>Normalement l’établissement d’une requête consiste à :</a:t>
            </a:r>
          </a:p>
          <a:p>
            <a:pPr lvl="1"/>
            <a:endParaRPr lang="fr-CA" sz="1400" dirty="0"/>
          </a:p>
          <a:p>
            <a:pPr marL="742950" lvl="1" indent="-285750">
              <a:buFont typeface="Arial" pitchFamily="34" charset="0"/>
              <a:buChar char="•"/>
            </a:pPr>
            <a:r>
              <a:rPr lang="fr-CA" sz="1400" dirty="0" smtClean="0"/>
              <a:t>Créer une instance de la classe </a:t>
            </a:r>
            <a:r>
              <a:rPr lang="fr-CA" sz="1400" dirty="0" err="1" smtClean="0"/>
              <a:t>xmlHttpRequest</a:t>
            </a:r>
            <a:r>
              <a:rPr lang="fr-CA" sz="1400" dirty="0" smtClean="0"/>
              <a:t>.</a:t>
            </a:r>
          </a:p>
          <a:p>
            <a:pPr lvl="1"/>
            <a:endParaRPr lang="fr-CA" sz="1400" dirty="0" smtClean="0"/>
          </a:p>
          <a:p>
            <a:pPr marL="742950" lvl="1" indent="-285750">
              <a:buFont typeface="Arial" pitchFamily="34" charset="0"/>
              <a:buChar char="•"/>
            </a:pPr>
            <a:r>
              <a:rPr lang="fr-CA" sz="1400" dirty="0" smtClean="0"/>
              <a:t>Indiquer quelle fonction sera exécutée lorsque les données seront disponibles.</a:t>
            </a:r>
          </a:p>
          <a:p>
            <a:pPr marL="742950" lvl="1" indent="-285750">
              <a:buFont typeface="Arial" pitchFamily="34" charset="0"/>
              <a:buChar char="•"/>
            </a:pPr>
            <a:endParaRPr lang="fr-CA" sz="1400" dirty="0"/>
          </a:p>
          <a:p>
            <a:pPr marL="742950" lvl="1" indent="-285750">
              <a:buFont typeface="Arial" pitchFamily="34" charset="0"/>
              <a:buChar char="•"/>
            </a:pPr>
            <a:r>
              <a:rPr lang="fr-CA" sz="1400" dirty="0" smtClean="0"/>
              <a:t>Préparer la requête et l’envoyer.</a:t>
            </a:r>
          </a:p>
          <a:p>
            <a:pPr lvl="1"/>
            <a:endParaRPr lang="fr-CA" sz="1400" dirty="0" smtClean="0"/>
          </a:p>
          <a:p>
            <a:pPr marL="742950" lvl="1" indent="-285750">
              <a:buFont typeface="Arial" pitchFamily="34" charset="0"/>
              <a:buChar char="•"/>
            </a:pPr>
            <a:r>
              <a:rPr lang="fr-CA" sz="1400" dirty="0" smtClean="0"/>
              <a:t>Récupérer la réponse et les données.</a:t>
            </a:r>
          </a:p>
        </p:txBody>
      </p:sp>
    </p:spTree>
    <p:extLst>
      <p:ext uri="{BB962C8B-B14F-4D97-AF65-F5344CB8AC3E}">
        <p14:creationId xmlns:p14="http://schemas.microsoft.com/office/powerpoint/2010/main" val="35432709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a:t>
            </a:r>
            <a:br>
              <a:rPr lang="en-CA" dirty="0" smtClean="0"/>
            </a:br>
            <a:r>
              <a:rPr lang="en-CA" sz="2700" dirty="0" err="1" smtClean="0"/>
              <a:t>Requête</a:t>
            </a:r>
            <a:r>
              <a:rPr lang="en-CA" sz="2700" dirty="0" smtClean="0"/>
              <a:t> à la sauce </a:t>
            </a:r>
            <a:r>
              <a:rPr lang="en-CA" sz="2700" dirty="0" err="1" smtClean="0"/>
              <a:t>Javascript</a:t>
            </a:r>
            <a:endParaRPr lang="fr-CA" sz="2700" dirty="0"/>
          </a:p>
        </p:txBody>
      </p:sp>
      <p:sp>
        <p:nvSpPr>
          <p:cNvPr id="4" name="TextBox 3"/>
          <p:cNvSpPr txBox="1"/>
          <p:nvPr/>
        </p:nvSpPr>
        <p:spPr>
          <a:xfrm>
            <a:off x="155274" y="1086929"/>
            <a:ext cx="6780363" cy="2462213"/>
          </a:xfrm>
          <a:prstGeom prst="rect">
            <a:avLst/>
          </a:prstGeom>
          <a:noFill/>
        </p:spPr>
        <p:txBody>
          <a:bodyPr wrap="square" rtlCol="0">
            <a:spAutoFit/>
          </a:bodyPr>
          <a:lstStyle/>
          <a:p>
            <a:pPr lvl="1"/>
            <a:endParaRPr lang="fr-CA" sz="1400" dirty="0"/>
          </a:p>
          <a:p>
            <a:r>
              <a:rPr lang="fr-CA" sz="1400" dirty="0" smtClean="0"/>
              <a:t>Étape 1 : Créer une instance de la classe </a:t>
            </a:r>
            <a:r>
              <a:rPr lang="fr-CA" sz="1400" dirty="0" err="1" smtClean="0"/>
              <a:t>XMLHttpRequest</a:t>
            </a:r>
            <a:r>
              <a:rPr lang="fr-CA" sz="1400" dirty="0" smtClean="0"/>
              <a:t>&lt;</a:t>
            </a:r>
          </a:p>
          <a:p>
            <a:endParaRPr lang="fr-CA" sz="1400" dirty="0"/>
          </a:p>
          <a:p>
            <a:r>
              <a:rPr lang="fr-CA" sz="1400" dirty="0" smtClean="0"/>
              <a:t>L'objet </a:t>
            </a:r>
            <a:r>
              <a:rPr lang="fr-CA" sz="1400" dirty="0" err="1"/>
              <a:t>XMLHttpRequest</a:t>
            </a:r>
            <a:r>
              <a:rPr lang="fr-CA" sz="1400" dirty="0"/>
              <a:t> a été initialement conçu par Microsoft et implémenté dans Internet Explorer et Outlook sous forme d'un contrôle ActiveX. Nommé à l'origine XMLHTTP par Microsoft, il a été par la suite repris par de nombreux navigateurs sous le nom que nous lui connaissons actuellement : </a:t>
            </a:r>
            <a:r>
              <a:rPr lang="fr-CA" sz="1400" dirty="0" err="1" smtClean="0"/>
              <a:t>XMLHttpRequest</a:t>
            </a:r>
            <a:endParaRPr lang="fr-CA" sz="1400" dirty="0" smtClean="0"/>
          </a:p>
          <a:p>
            <a:endParaRPr lang="fr-CA" sz="1400" dirty="0"/>
          </a:p>
          <a:p>
            <a:r>
              <a:rPr lang="fr-CA" sz="1400" dirty="0" smtClean="0"/>
              <a:t>Créer une instance de la classe </a:t>
            </a:r>
            <a:r>
              <a:rPr lang="fr-CA" sz="1400" dirty="0" err="1" smtClean="0"/>
              <a:t>xmlHttpRequest</a:t>
            </a:r>
            <a:endParaRPr lang="fr-CA" sz="1400" dirty="0" smtClean="0"/>
          </a:p>
          <a:p>
            <a:endParaRPr lang="fr-CA" sz="1400" dirty="0" smtClean="0"/>
          </a:p>
          <a:p>
            <a:endParaRPr lang="fr-CA" sz="1400" dirty="0" smtClean="0"/>
          </a:p>
        </p:txBody>
      </p:sp>
      <p:sp>
        <p:nvSpPr>
          <p:cNvPr id="3" name="Rectangle 2"/>
          <p:cNvSpPr/>
          <p:nvPr/>
        </p:nvSpPr>
        <p:spPr>
          <a:xfrm>
            <a:off x="1052422" y="3239221"/>
            <a:ext cx="4675517" cy="81951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CA" dirty="0"/>
              <a:t>l</a:t>
            </a:r>
            <a:r>
              <a:rPr lang="fr-CA" dirty="0" smtClean="0"/>
              <a:t>et </a:t>
            </a:r>
            <a:r>
              <a:rPr lang="fr-CA" dirty="0" err="1" smtClean="0"/>
              <a:t>requeteHttp</a:t>
            </a:r>
            <a:r>
              <a:rPr lang="fr-CA" dirty="0" smtClean="0"/>
              <a:t> = new  </a:t>
            </a:r>
            <a:r>
              <a:rPr lang="fr-CA" dirty="0" err="1" smtClean="0"/>
              <a:t>XMLHttpRequest</a:t>
            </a:r>
            <a:r>
              <a:rPr lang="fr-CA" dirty="0" smtClean="0"/>
              <a:t>();</a:t>
            </a:r>
          </a:p>
          <a:p>
            <a:pPr algn="ctr"/>
            <a:endParaRPr lang="fr-CA" dirty="0"/>
          </a:p>
        </p:txBody>
      </p:sp>
    </p:spTree>
    <p:extLst>
      <p:ext uri="{BB962C8B-B14F-4D97-AF65-F5344CB8AC3E}">
        <p14:creationId xmlns:p14="http://schemas.microsoft.com/office/powerpoint/2010/main" val="26298225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a:t>
            </a:r>
            <a:br>
              <a:rPr lang="en-CA" dirty="0" smtClean="0"/>
            </a:br>
            <a:r>
              <a:rPr lang="en-CA" sz="2700" dirty="0" err="1" smtClean="0"/>
              <a:t>Requête</a:t>
            </a:r>
            <a:r>
              <a:rPr lang="en-CA" sz="2700" dirty="0" smtClean="0"/>
              <a:t> à la sauce </a:t>
            </a:r>
            <a:r>
              <a:rPr lang="en-CA" sz="2700" dirty="0" err="1" smtClean="0"/>
              <a:t>Javascript</a:t>
            </a:r>
            <a:endParaRPr lang="fr-CA" sz="2700" dirty="0"/>
          </a:p>
        </p:txBody>
      </p:sp>
      <p:sp>
        <p:nvSpPr>
          <p:cNvPr id="4" name="TextBox 3"/>
          <p:cNvSpPr txBox="1"/>
          <p:nvPr/>
        </p:nvSpPr>
        <p:spPr>
          <a:xfrm>
            <a:off x="103515" y="1224952"/>
            <a:ext cx="6780363" cy="2246769"/>
          </a:xfrm>
          <a:prstGeom prst="rect">
            <a:avLst/>
          </a:prstGeom>
          <a:noFill/>
        </p:spPr>
        <p:txBody>
          <a:bodyPr wrap="square" rtlCol="0">
            <a:spAutoFit/>
          </a:bodyPr>
          <a:lstStyle/>
          <a:p>
            <a:pPr lvl="1"/>
            <a:endParaRPr lang="fr-CA" sz="1400" dirty="0"/>
          </a:p>
          <a:p>
            <a:r>
              <a:rPr lang="fr-CA" sz="1400" dirty="0" smtClean="0"/>
              <a:t>Étape 2: Indiquer la fonction à exécuter lorsque les données seront disponibles</a:t>
            </a:r>
          </a:p>
          <a:p>
            <a:endParaRPr lang="fr-CA" sz="1400" dirty="0"/>
          </a:p>
          <a:p>
            <a:r>
              <a:rPr lang="fr-CA" sz="1400" dirty="0"/>
              <a:t>vous devez indiquer à l'objet de requête </a:t>
            </a:r>
            <a:r>
              <a:rPr lang="fr-CA" sz="1400" dirty="0" err="1"/>
              <a:t>XMLHttp</a:t>
            </a:r>
            <a:r>
              <a:rPr lang="fr-CA" sz="1400" dirty="0"/>
              <a:t> quelle fonction JavaScript gérera la réponse, en définissant la </a:t>
            </a:r>
            <a:r>
              <a:rPr lang="fr-CA" sz="1400" dirty="0" err="1"/>
              <a:t>onreadystatechangepropriété</a:t>
            </a:r>
            <a:r>
              <a:rPr lang="fr-CA" sz="1400" dirty="0"/>
              <a:t> de l'objet et en lui attribuant le nom de la fonction à appeler </a:t>
            </a:r>
            <a:endParaRPr lang="fr-CA" sz="1400" dirty="0" smtClean="0"/>
          </a:p>
          <a:p>
            <a:endParaRPr lang="fr-CA" sz="1400" dirty="0"/>
          </a:p>
          <a:p>
            <a:r>
              <a:rPr lang="fr-CA" sz="1400" dirty="0" smtClean="0"/>
              <a:t>2 possibilités souvent rencontrées:</a:t>
            </a:r>
          </a:p>
          <a:p>
            <a:endParaRPr lang="fr-CA" sz="1400" dirty="0" smtClean="0"/>
          </a:p>
          <a:p>
            <a:endParaRPr lang="fr-CA" sz="1400" dirty="0" smtClean="0"/>
          </a:p>
        </p:txBody>
      </p:sp>
      <p:sp>
        <p:nvSpPr>
          <p:cNvPr id="3" name="Rectangle 2"/>
          <p:cNvSpPr/>
          <p:nvPr/>
        </p:nvSpPr>
        <p:spPr>
          <a:xfrm>
            <a:off x="241540" y="3096882"/>
            <a:ext cx="6573328" cy="188918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CA" dirty="0" smtClean="0"/>
          </a:p>
          <a:p>
            <a:pPr algn="ctr"/>
            <a:endParaRPr lang="fr-CA" dirty="0" smtClean="0"/>
          </a:p>
          <a:p>
            <a:r>
              <a:rPr lang="fr-CA" dirty="0" err="1" smtClean="0"/>
              <a:t>requeteHttp.onreadystatechange</a:t>
            </a:r>
            <a:r>
              <a:rPr lang="fr-CA" dirty="0" smtClean="0"/>
              <a:t> = </a:t>
            </a:r>
            <a:r>
              <a:rPr lang="fr-CA" dirty="0" err="1" smtClean="0"/>
              <a:t>nom_de_la_fonction</a:t>
            </a:r>
            <a:r>
              <a:rPr lang="fr-CA" dirty="0" smtClean="0"/>
              <a:t>;</a:t>
            </a:r>
          </a:p>
          <a:p>
            <a:pPr algn="ctr"/>
            <a:r>
              <a:rPr lang="fr-CA" dirty="0" smtClean="0"/>
              <a:t>ou</a:t>
            </a:r>
          </a:p>
          <a:p>
            <a:pPr algn="ctr"/>
            <a:endParaRPr lang="fr-CA" dirty="0"/>
          </a:p>
          <a:p>
            <a:r>
              <a:rPr lang="fr-CA" dirty="0" err="1" smtClean="0"/>
              <a:t>requeteHttp.onreadystatechange</a:t>
            </a:r>
            <a:r>
              <a:rPr lang="fr-CA" dirty="0" smtClean="0"/>
              <a:t> = </a:t>
            </a:r>
            <a:r>
              <a:rPr lang="fr-CA" dirty="0" err="1" smtClean="0"/>
              <a:t>function</a:t>
            </a:r>
            <a:r>
              <a:rPr lang="fr-CA" dirty="0" smtClean="0"/>
              <a:t>() {</a:t>
            </a:r>
          </a:p>
          <a:p>
            <a:r>
              <a:rPr lang="fr-CA" dirty="0" smtClean="0"/>
              <a:t>     //Code à faire</a:t>
            </a:r>
          </a:p>
          <a:p>
            <a:r>
              <a:rPr lang="fr-CA" dirty="0" smtClean="0"/>
              <a:t>};</a:t>
            </a:r>
          </a:p>
          <a:p>
            <a:pPr algn="ctr"/>
            <a:endParaRPr lang="fr-CA" dirty="0"/>
          </a:p>
        </p:txBody>
      </p:sp>
    </p:spTree>
    <p:extLst>
      <p:ext uri="{BB962C8B-B14F-4D97-AF65-F5344CB8AC3E}">
        <p14:creationId xmlns:p14="http://schemas.microsoft.com/office/powerpoint/2010/main" val="28595687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a:t>
            </a:r>
            <a:br>
              <a:rPr lang="en-CA" dirty="0" smtClean="0"/>
            </a:br>
            <a:r>
              <a:rPr lang="en-CA" sz="2700" dirty="0" err="1" smtClean="0"/>
              <a:t>Requête</a:t>
            </a:r>
            <a:r>
              <a:rPr lang="en-CA" sz="2700" dirty="0" smtClean="0"/>
              <a:t> à la sauce </a:t>
            </a:r>
            <a:r>
              <a:rPr lang="en-CA" sz="2700" dirty="0" err="1" smtClean="0"/>
              <a:t>Javascript</a:t>
            </a:r>
            <a:endParaRPr lang="fr-CA" sz="2700" dirty="0"/>
          </a:p>
        </p:txBody>
      </p:sp>
      <p:sp>
        <p:nvSpPr>
          <p:cNvPr id="4" name="TextBox 3"/>
          <p:cNvSpPr txBox="1"/>
          <p:nvPr/>
        </p:nvSpPr>
        <p:spPr>
          <a:xfrm>
            <a:off x="155274" y="1086929"/>
            <a:ext cx="6780363" cy="4185761"/>
          </a:xfrm>
          <a:prstGeom prst="rect">
            <a:avLst/>
          </a:prstGeom>
          <a:noFill/>
        </p:spPr>
        <p:txBody>
          <a:bodyPr wrap="square" rtlCol="0">
            <a:spAutoFit/>
          </a:bodyPr>
          <a:lstStyle/>
          <a:p>
            <a:pPr lvl="1"/>
            <a:endParaRPr lang="fr-CA" sz="1400" dirty="0"/>
          </a:p>
          <a:p>
            <a:r>
              <a:rPr lang="fr-CA" sz="1400" dirty="0" smtClean="0"/>
              <a:t>Étape 3 : Préparer la requête et l’envoyer </a:t>
            </a:r>
          </a:p>
          <a:p>
            <a:endParaRPr lang="fr-CA" sz="1400" dirty="0"/>
          </a:p>
          <a:p>
            <a:r>
              <a:rPr lang="fr-CA" sz="1400" dirty="0"/>
              <a:t>La préparation de la requête se fait par le biais de la méthode open(), qui prend en paramètres cinq arguments différents, dont trois facultatifs </a:t>
            </a:r>
            <a:r>
              <a:rPr lang="fr-CA" sz="1400" dirty="0" smtClean="0"/>
              <a:t>:</a:t>
            </a:r>
          </a:p>
          <a:p>
            <a:endParaRPr lang="fr-CA" sz="1400" dirty="0"/>
          </a:p>
          <a:p>
            <a:pPr marL="285750" indent="-285750">
              <a:buFont typeface="Arial" pitchFamily="34" charset="0"/>
              <a:buChar char="•"/>
            </a:pPr>
            <a:r>
              <a:rPr lang="fr-CA" sz="1400" dirty="0"/>
              <a:t>Le premier argument contient la méthode d'envoi des données, les trois méthodes principales sont GET, POST et HEAD.</a:t>
            </a:r>
          </a:p>
          <a:p>
            <a:endParaRPr lang="fr-CA" sz="1400" dirty="0"/>
          </a:p>
          <a:p>
            <a:pPr marL="285750" indent="-285750">
              <a:buFont typeface="Arial" pitchFamily="34" charset="0"/>
              <a:buChar char="•"/>
            </a:pPr>
            <a:r>
              <a:rPr lang="fr-CA" sz="1400" dirty="0"/>
              <a:t>Le deuxième argument est l'URL à laquelle vous souhaitez soumettre votre requête, par exemple : 'http://mon_site_web.com'.</a:t>
            </a:r>
          </a:p>
          <a:p>
            <a:endParaRPr lang="fr-CA" sz="1400" dirty="0"/>
          </a:p>
          <a:p>
            <a:pPr marL="285750" indent="-285750">
              <a:buFont typeface="Arial" pitchFamily="34" charset="0"/>
              <a:buChar char="•"/>
            </a:pPr>
            <a:r>
              <a:rPr lang="fr-CA" sz="1400" dirty="0"/>
              <a:t>Le troisième argument est un booléen facultatif dont la valeur par défaut est </a:t>
            </a:r>
            <a:r>
              <a:rPr lang="fr-CA" sz="1400" dirty="0" err="1"/>
              <a:t>true</a:t>
            </a:r>
            <a:r>
              <a:rPr lang="fr-CA" sz="1400" dirty="0"/>
              <a:t>. À </a:t>
            </a:r>
            <a:r>
              <a:rPr lang="fr-CA" sz="1400" dirty="0" err="1"/>
              <a:t>true</a:t>
            </a:r>
            <a:r>
              <a:rPr lang="fr-CA" sz="1400" dirty="0"/>
              <a:t>, la requête sera de type asynchrone, à false elle sera </a:t>
            </a:r>
            <a:r>
              <a:rPr lang="fr-CA" sz="1400" dirty="0" smtClean="0"/>
              <a:t>synchrone.</a:t>
            </a:r>
            <a:endParaRPr lang="fr-CA" sz="1400" dirty="0"/>
          </a:p>
          <a:p>
            <a:endParaRPr lang="fr-CA" sz="1400" dirty="0"/>
          </a:p>
          <a:p>
            <a:r>
              <a:rPr lang="fr-CA" sz="1400" dirty="0"/>
              <a:t>Les deux derniers arguments sont à spécifier en cas d'identification nécessaire sur le site Web (à cause d'un .</a:t>
            </a:r>
            <a:r>
              <a:rPr lang="fr-CA" sz="1400" dirty="0" err="1"/>
              <a:t>htaccess</a:t>
            </a:r>
            <a:r>
              <a:rPr lang="fr-CA" sz="1400" dirty="0"/>
              <a:t> par exemple). Le premier contient le nom de l'utilisateur, tandis que le deuxième contient le mot de passe.</a:t>
            </a:r>
            <a:endParaRPr lang="fr-CA" sz="1400" dirty="0" smtClean="0"/>
          </a:p>
          <a:p>
            <a:endParaRPr lang="fr-CA" sz="1400" dirty="0" smtClean="0"/>
          </a:p>
        </p:txBody>
      </p:sp>
    </p:spTree>
    <p:extLst>
      <p:ext uri="{BB962C8B-B14F-4D97-AF65-F5344CB8AC3E}">
        <p14:creationId xmlns:p14="http://schemas.microsoft.com/office/powerpoint/2010/main" val="32628374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 -GET</a:t>
            </a:r>
            <a:br>
              <a:rPr lang="en-CA" dirty="0" smtClean="0"/>
            </a:br>
            <a:r>
              <a:rPr lang="en-CA" sz="2700" dirty="0" err="1" smtClean="0"/>
              <a:t>Requête</a:t>
            </a:r>
            <a:r>
              <a:rPr lang="en-CA" sz="2700" dirty="0" smtClean="0"/>
              <a:t> à la sauce </a:t>
            </a:r>
            <a:r>
              <a:rPr lang="en-CA" sz="2700" dirty="0" err="1" smtClean="0"/>
              <a:t>Javascript</a:t>
            </a:r>
            <a:endParaRPr lang="fr-CA" sz="2700" dirty="0"/>
          </a:p>
        </p:txBody>
      </p:sp>
      <p:sp>
        <p:nvSpPr>
          <p:cNvPr id="4" name="TextBox 3"/>
          <p:cNvSpPr txBox="1"/>
          <p:nvPr/>
        </p:nvSpPr>
        <p:spPr>
          <a:xfrm>
            <a:off x="155274" y="1086929"/>
            <a:ext cx="6780363" cy="3231654"/>
          </a:xfrm>
          <a:prstGeom prst="rect">
            <a:avLst/>
          </a:prstGeom>
          <a:noFill/>
        </p:spPr>
        <p:txBody>
          <a:bodyPr wrap="square" rtlCol="0">
            <a:spAutoFit/>
          </a:bodyPr>
          <a:lstStyle/>
          <a:p>
            <a:pPr lvl="1"/>
            <a:endParaRPr lang="fr-CA" sz="1400" dirty="0"/>
          </a:p>
          <a:p>
            <a:r>
              <a:rPr lang="fr-CA" sz="1400" dirty="0" smtClean="0"/>
              <a:t>Étape 3 : Préparer la requête et l’envoyer – Exemple avec GET</a:t>
            </a:r>
          </a:p>
          <a:p>
            <a:endParaRPr lang="fr-CA" sz="1400" dirty="0"/>
          </a:p>
          <a:p>
            <a:r>
              <a:rPr lang="fr-CA" sz="1400" dirty="0"/>
              <a:t>Pour envoyer une demande à un serveur, nous utilisons les méthodes open () et </a:t>
            </a:r>
            <a:r>
              <a:rPr lang="fr-CA" sz="1400" dirty="0" err="1"/>
              <a:t>send</a:t>
            </a:r>
            <a:r>
              <a:rPr lang="fr-CA" sz="1400" dirty="0"/>
              <a:t> () de l'objet </a:t>
            </a:r>
            <a:r>
              <a:rPr lang="fr-CA" sz="1400" dirty="0" err="1"/>
              <a:t>XMLHttpRequest</a:t>
            </a:r>
            <a:endParaRPr lang="fr-CA" sz="1400" dirty="0" smtClean="0"/>
          </a:p>
          <a:p>
            <a:endParaRPr lang="fr-CA" sz="1400" dirty="0"/>
          </a:p>
          <a:p>
            <a:endParaRPr lang="fr-CA" sz="1400" dirty="0" smtClean="0"/>
          </a:p>
          <a:p>
            <a:endParaRPr lang="fr-CA" sz="1400" dirty="0"/>
          </a:p>
          <a:p>
            <a:endParaRPr lang="fr-CA" sz="1400" dirty="0" smtClean="0"/>
          </a:p>
          <a:p>
            <a:endParaRPr lang="fr-CA" sz="1400" dirty="0"/>
          </a:p>
          <a:p>
            <a:endParaRPr lang="fr-CA" sz="1400" dirty="0" smtClean="0"/>
          </a:p>
          <a:p>
            <a:endParaRPr lang="fr-CA" sz="1400" dirty="0"/>
          </a:p>
          <a:p>
            <a:endParaRPr lang="fr-CA" sz="1400" dirty="0" smtClean="0"/>
          </a:p>
          <a:p>
            <a:endParaRPr lang="fr-CA" sz="1400" dirty="0" smtClean="0"/>
          </a:p>
        </p:txBody>
      </p:sp>
      <p:sp>
        <p:nvSpPr>
          <p:cNvPr id="3" name="TextBox 2"/>
          <p:cNvSpPr txBox="1"/>
          <p:nvPr/>
        </p:nvSpPr>
        <p:spPr>
          <a:xfrm>
            <a:off x="86264" y="2225615"/>
            <a:ext cx="6849373" cy="95410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fr-CA" sz="1400" dirty="0" err="1" smtClean="0"/>
              <a:t>requeteHttp.open</a:t>
            </a:r>
            <a:r>
              <a:rPr lang="fr-CA" sz="1400" dirty="0"/>
              <a:t>("GET", </a:t>
            </a:r>
            <a:r>
              <a:rPr lang="fr-CA" sz="1400" dirty="0" smtClean="0"/>
              <a:t>"http://www.monsite.com/…" , </a:t>
            </a:r>
            <a:r>
              <a:rPr lang="fr-CA" sz="1400" dirty="0" err="1"/>
              <a:t>true</a:t>
            </a:r>
            <a:r>
              <a:rPr lang="fr-CA" sz="1400" dirty="0"/>
              <a:t>);</a:t>
            </a:r>
          </a:p>
          <a:p>
            <a:r>
              <a:rPr lang="fr-CA" sz="1400" dirty="0" err="1" smtClean="0"/>
              <a:t>requeteHttp.send</a:t>
            </a:r>
            <a:r>
              <a:rPr lang="fr-CA" sz="1400" dirty="0" smtClean="0"/>
              <a:t>();</a:t>
            </a:r>
          </a:p>
          <a:p>
            <a:endParaRPr lang="fr-CA" sz="1400" dirty="0"/>
          </a:p>
          <a:p>
            <a:endParaRPr lang="fr-CA" sz="1400" dirty="0"/>
          </a:p>
        </p:txBody>
      </p:sp>
      <p:graphicFrame>
        <p:nvGraphicFramePr>
          <p:cNvPr id="6" name="Table 5"/>
          <p:cNvGraphicFramePr>
            <a:graphicFrameLocks noGrp="1"/>
          </p:cNvGraphicFramePr>
          <p:nvPr>
            <p:extLst>
              <p:ext uri="{D42A27DB-BD31-4B8C-83A1-F6EECF244321}">
                <p14:modId xmlns:p14="http://schemas.microsoft.com/office/powerpoint/2010/main" val="1382839930"/>
              </p:ext>
            </p:extLst>
          </p:nvPr>
        </p:nvGraphicFramePr>
        <p:xfrm>
          <a:off x="2311879" y="2702668"/>
          <a:ext cx="5834332" cy="2346960"/>
        </p:xfrm>
        <a:graphic>
          <a:graphicData uri="http://schemas.openxmlformats.org/drawingml/2006/table">
            <a:tbl>
              <a:tblPr firstRow="1" bandRow="1">
                <a:tableStyleId>{5C22544A-7EE6-4342-B048-85BDC9FD1C3A}</a:tableStyleId>
              </a:tblPr>
              <a:tblGrid>
                <a:gridCol w="2917166"/>
                <a:gridCol w="2917166"/>
              </a:tblGrid>
              <a:tr h="287171">
                <a:tc>
                  <a:txBody>
                    <a:bodyPr/>
                    <a:lstStyle/>
                    <a:p>
                      <a:r>
                        <a:rPr lang="fr-CA" dirty="0" smtClean="0"/>
                        <a:t>Méthode</a:t>
                      </a:r>
                      <a:endParaRPr lang="fr-CA" dirty="0"/>
                    </a:p>
                  </a:txBody>
                  <a:tcPr/>
                </a:tc>
                <a:tc>
                  <a:txBody>
                    <a:bodyPr/>
                    <a:lstStyle/>
                    <a:p>
                      <a:r>
                        <a:rPr lang="fr-CA" dirty="0" smtClean="0"/>
                        <a:t>Description</a:t>
                      </a:r>
                      <a:endParaRPr lang="fr-CA" dirty="0"/>
                    </a:p>
                  </a:txBody>
                  <a:tcPr/>
                </a:tc>
              </a:tr>
              <a:tr h="731696">
                <a:tc>
                  <a:txBody>
                    <a:bodyPr/>
                    <a:lstStyle/>
                    <a:p>
                      <a:r>
                        <a:rPr lang="fr-CA" sz="1400" smtClean="0"/>
                        <a:t>open(</a:t>
                      </a:r>
                      <a:r>
                        <a:rPr lang="fr-CA" sz="1400" err="1" smtClean="0"/>
                        <a:t>methode</a:t>
                      </a:r>
                      <a:r>
                        <a:rPr lang="fr-CA" sz="1400" smtClean="0"/>
                        <a:t> d’envoi, </a:t>
                      </a:r>
                      <a:r>
                        <a:rPr lang="fr-CA" sz="1400" dirty="0" smtClean="0"/>
                        <a:t>url, </a:t>
                      </a:r>
                      <a:r>
                        <a:rPr lang="fr-CA" sz="1400" dirty="0" err="1" smtClean="0"/>
                        <a:t>async</a:t>
                      </a:r>
                      <a:r>
                        <a:rPr lang="fr-CA" sz="1400" dirty="0" smtClean="0"/>
                        <a:t>)</a:t>
                      </a:r>
                      <a:endParaRPr lang="fr-CA" sz="1400" dirty="0"/>
                    </a:p>
                  </a:txBody>
                  <a:tcPr/>
                </a:tc>
                <a:tc>
                  <a:txBody>
                    <a:bodyPr/>
                    <a:lstStyle/>
                    <a:p>
                      <a:r>
                        <a:rPr lang="fr-CA" sz="1400" dirty="0" smtClean="0"/>
                        <a:t>méthode d’envoi: GET ou POST</a:t>
                      </a:r>
                    </a:p>
                    <a:p>
                      <a:r>
                        <a:rPr lang="fr-CA" sz="1400" dirty="0" smtClean="0"/>
                        <a:t>url: L’url du service</a:t>
                      </a:r>
                      <a:r>
                        <a:rPr lang="fr-CA" sz="1400" baseline="0" dirty="0" smtClean="0"/>
                        <a:t> à accéder</a:t>
                      </a:r>
                    </a:p>
                    <a:p>
                      <a:r>
                        <a:rPr lang="fr-CA" sz="1400" baseline="0" dirty="0" err="1" smtClean="0"/>
                        <a:t>async</a:t>
                      </a:r>
                      <a:r>
                        <a:rPr lang="fr-CA" sz="1400" baseline="0" dirty="0" smtClean="0"/>
                        <a:t>: </a:t>
                      </a:r>
                      <a:r>
                        <a:rPr lang="fr-CA" sz="1400" baseline="0" dirty="0" err="1" smtClean="0"/>
                        <a:t>true</a:t>
                      </a:r>
                      <a:r>
                        <a:rPr lang="fr-CA" sz="1400" baseline="0" dirty="0" smtClean="0"/>
                        <a:t> (asynchrone), false (synchrone)</a:t>
                      </a:r>
                      <a:endParaRPr lang="fr-CA" sz="1400" dirty="0"/>
                    </a:p>
                  </a:txBody>
                  <a:tcPr/>
                </a:tc>
              </a:tr>
              <a:tr h="401253">
                <a:tc>
                  <a:txBody>
                    <a:bodyPr/>
                    <a:lstStyle/>
                    <a:p>
                      <a:r>
                        <a:rPr lang="fr-CA" sz="1400" dirty="0" err="1" smtClean="0"/>
                        <a:t>send</a:t>
                      </a:r>
                      <a:r>
                        <a:rPr lang="fr-CA" sz="1400" dirty="0" smtClean="0"/>
                        <a:t>()</a:t>
                      </a:r>
                      <a:endParaRPr lang="fr-CA" sz="1400" dirty="0"/>
                    </a:p>
                  </a:txBody>
                  <a:tcPr/>
                </a:tc>
                <a:tc>
                  <a:txBody>
                    <a:bodyPr/>
                    <a:lstStyle/>
                    <a:p>
                      <a:r>
                        <a:rPr lang="fr-CA" sz="1400" dirty="0" smtClean="0"/>
                        <a:t>Envoi la requête au serveur (utilisé si la méthode</a:t>
                      </a:r>
                      <a:r>
                        <a:rPr lang="fr-CA" sz="1400" baseline="0" dirty="0" smtClean="0"/>
                        <a:t> d’envoi est </a:t>
                      </a:r>
                      <a:r>
                        <a:rPr lang="fr-CA" sz="1400" dirty="0" smtClean="0"/>
                        <a:t>GET)</a:t>
                      </a:r>
                      <a:endParaRPr lang="fr-CA" sz="1400" dirty="0"/>
                    </a:p>
                  </a:txBody>
                  <a:tcPr/>
                </a:tc>
              </a:tr>
              <a:tr h="401253">
                <a:tc>
                  <a:txBody>
                    <a:bodyPr/>
                    <a:lstStyle/>
                    <a:p>
                      <a:r>
                        <a:rPr lang="fr-CA" sz="1400" dirty="0" err="1" smtClean="0"/>
                        <a:t>send</a:t>
                      </a:r>
                      <a:r>
                        <a:rPr lang="fr-CA" sz="1400" dirty="0" smtClean="0"/>
                        <a:t>(chaine)</a:t>
                      </a:r>
                      <a:endParaRPr lang="fr-CA" sz="1400" dirty="0"/>
                    </a:p>
                  </a:txBody>
                  <a:tcPr/>
                </a:tc>
                <a:tc>
                  <a:txBody>
                    <a:bodyPr/>
                    <a:lstStyle/>
                    <a:p>
                      <a:r>
                        <a:rPr lang="fr-CA" sz="1400" dirty="0" smtClean="0"/>
                        <a:t>Envoi la requête au serveur (utilisé si la méthode d’envoi est POST)</a:t>
                      </a:r>
                      <a:endParaRPr lang="fr-CA" sz="1400" dirty="0"/>
                    </a:p>
                  </a:txBody>
                  <a:tcPr/>
                </a:tc>
              </a:tr>
            </a:tbl>
          </a:graphicData>
        </a:graphic>
      </p:graphicFrame>
    </p:spTree>
    <p:extLst>
      <p:ext uri="{BB962C8B-B14F-4D97-AF65-F5344CB8AC3E}">
        <p14:creationId xmlns:p14="http://schemas.microsoft.com/office/powerpoint/2010/main" val="35118578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 - GET</a:t>
            </a:r>
            <a:br>
              <a:rPr lang="en-CA" dirty="0" smtClean="0"/>
            </a:br>
            <a:r>
              <a:rPr lang="en-CA" sz="2700" dirty="0" err="1" smtClean="0"/>
              <a:t>Requête</a:t>
            </a:r>
            <a:r>
              <a:rPr lang="en-CA" sz="2700" dirty="0" smtClean="0"/>
              <a:t> à la sauce </a:t>
            </a:r>
            <a:r>
              <a:rPr lang="en-CA" sz="2700" dirty="0" err="1" smtClean="0"/>
              <a:t>Javascript</a:t>
            </a:r>
            <a:endParaRPr lang="fr-CA" sz="2700" dirty="0"/>
          </a:p>
        </p:txBody>
      </p:sp>
      <p:sp>
        <p:nvSpPr>
          <p:cNvPr id="4" name="TextBox 3"/>
          <p:cNvSpPr txBox="1"/>
          <p:nvPr/>
        </p:nvSpPr>
        <p:spPr>
          <a:xfrm>
            <a:off x="232912" y="1086929"/>
            <a:ext cx="6780363" cy="2893100"/>
          </a:xfrm>
          <a:prstGeom prst="rect">
            <a:avLst/>
          </a:prstGeom>
          <a:noFill/>
        </p:spPr>
        <p:txBody>
          <a:bodyPr wrap="square" rtlCol="0">
            <a:spAutoFit/>
          </a:bodyPr>
          <a:lstStyle/>
          <a:p>
            <a:pPr lvl="1"/>
            <a:endParaRPr lang="fr-CA" sz="1400" dirty="0"/>
          </a:p>
          <a:p>
            <a:r>
              <a:rPr lang="fr-CA" sz="1400" dirty="0" smtClean="0"/>
              <a:t>Étape 3 : Préparer la requête et l’envoyer – Exemple avec GET</a:t>
            </a:r>
          </a:p>
          <a:p>
            <a:endParaRPr lang="fr-CA" sz="1400" dirty="0"/>
          </a:p>
          <a:p>
            <a:r>
              <a:rPr lang="fr-CA" sz="1400" dirty="0"/>
              <a:t>Si vous souhaitez envoyer des informations avec la méthode GET, ajoutez-les à l'URL:</a:t>
            </a:r>
          </a:p>
          <a:p>
            <a:endParaRPr lang="fr-CA" sz="1400" dirty="0"/>
          </a:p>
          <a:p>
            <a:r>
              <a:rPr lang="fr-CA" sz="1400" dirty="0" smtClean="0"/>
              <a:t>Exemple:</a:t>
            </a:r>
          </a:p>
          <a:p>
            <a:endParaRPr lang="fr-CA" sz="1400" dirty="0"/>
          </a:p>
          <a:p>
            <a:endParaRPr lang="fr-CA" sz="1400" dirty="0" smtClean="0"/>
          </a:p>
          <a:p>
            <a:endParaRPr lang="fr-CA" sz="1400" dirty="0"/>
          </a:p>
          <a:p>
            <a:endParaRPr lang="fr-CA" sz="1400" dirty="0" smtClean="0"/>
          </a:p>
          <a:p>
            <a:endParaRPr lang="fr-CA" sz="1400" dirty="0"/>
          </a:p>
          <a:p>
            <a:endParaRPr lang="fr-CA" sz="1400" dirty="0" smtClean="0"/>
          </a:p>
          <a:p>
            <a:endParaRPr lang="fr-CA" sz="1400" dirty="0" smtClean="0"/>
          </a:p>
        </p:txBody>
      </p:sp>
      <p:sp>
        <p:nvSpPr>
          <p:cNvPr id="3" name="TextBox 2"/>
          <p:cNvSpPr txBox="1"/>
          <p:nvPr/>
        </p:nvSpPr>
        <p:spPr>
          <a:xfrm>
            <a:off x="1311213" y="2177109"/>
            <a:ext cx="6849373" cy="28931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endParaRPr lang="fr-CA" sz="1400" dirty="0" smtClean="0"/>
          </a:p>
          <a:p>
            <a:r>
              <a:rPr lang="fr-CA" sz="1400" dirty="0" err="1" smtClean="0"/>
              <a:t>requeteHttp.open</a:t>
            </a:r>
            <a:r>
              <a:rPr lang="fr-CA" sz="1400" dirty="0"/>
              <a:t>("GET", </a:t>
            </a:r>
            <a:r>
              <a:rPr lang="fr-CA" sz="1400" dirty="0" smtClean="0"/>
              <a:t>"http://lesite.com/demo_get2.asp?fname=Henry&amp;lname=Ford</a:t>
            </a:r>
            <a:r>
              <a:rPr lang="fr-CA" sz="1400" dirty="0"/>
              <a:t>", </a:t>
            </a:r>
            <a:r>
              <a:rPr lang="fr-CA" sz="1400" dirty="0" err="1"/>
              <a:t>true</a:t>
            </a:r>
            <a:r>
              <a:rPr lang="fr-CA" sz="1400" dirty="0"/>
              <a:t>);</a:t>
            </a:r>
          </a:p>
          <a:p>
            <a:endParaRPr lang="fr-CA" sz="1400" dirty="0" smtClean="0"/>
          </a:p>
          <a:p>
            <a:r>
              <a:rPr lang="fr-CA" sz="1400" dirty="0" err="1" smtClean="0"/>
              <a:t>requeteHttp.send</a:t>
            </a:r>
            <a:r>
              <a:rPr lang="fr-CA" sz="1400" dirty="0" smtClean="0"/>
              <a:t>();</a:t>
            </a:r>
          </a:p>
          <a:p>
            <a:endParaRPr lang="fr-CA" sz="1400" dirty="0"/>
          </a:p>
          <a:p>
            <a:r>
              <a:rPr lang="fr-CA" sz="1400" dirty="0" smtClean="0"/>
              <a:t>Si les données viennent de balises input, on peut faire:</a:t>
            </a:r>
          </a:p>
          <a:p>
            <a:endParaRPr lang="de-DE" sz="1400" dirty="0" smtClean="0"/>
          </a:p>
          <a:p>
            <a:r>
              <a:rPr lang="de-DE" sz="1400" dirty="0" smtClean="0"/>
              <a:t>requeteHttp.open</a:t>
            </a:r>
            <a:r>
              <a:rPr lang="de-DE" sz="1400" dirty="0"/>
              <a:t>("GET", </a:t>
            </a:r>
            <a:r>
              <a:rPr lang="fr-CA" sz="1400" dirty="0" smtClean="0"/>
              <a:t>"http</a:t>
            </a:r>
            <a:r>
              <a:rPr lang="fr-CA" sz="1400" dirty="0"/>
              <a:t>://lesite.com/demo_get2.asp?fname</a:t>
            </a:r>
            <a:r>
              <a:rPr lang="fr-CA" sz="1400" dirty="0" smtClean="0"/>
              <a:t>="   + </a:t>
            </a:r>
            <a:r>
              <a:rPr lang="fr-CA" sz="1400" dirty="0" err="1" smtClean="0"/>
              <a:t>prenom</a:t>
            </a:r>
            <a:r>
              <a:rPr lang="fr-CA" sz="1400" dirty="0" smtClean="0"/>
              <a:t> + "&amp;</a:t>
            </a:r>
            <a:r>
              <a:rPr lang="fr-CA" sz="1400" dirty="0" err="1" smtClean="0"/>
              <a:t>lname</a:t>
            </a:r>
            <a:r>
              <a:rPr lang="fr-CA" sz="1400" dirty="0" smtClean="0"/>
              <a:t>=" + nom</a:t>
            </a:r>
            <a:r>
              <a:rPr lang="de-DE" sz="1400" dirty="0" smtClean="0"/>
              <a:t>, </a:t>
            </a:r>
            <a:r>
              <a:rPr lang="de-DE" sz="1400" dirty="0"/>
              <a:t>true</a:t>
            </a:r>
            <a:r>
              <a:rPr lang="de-DE" sz="1400" dirty="0" smtClean="0"/>
              <a:t>);</a:t>
            </a:r>
          </a:p>
          <a:p>
            <a:endParaRPr lang="de-DE" sz="1400" dirty="0"/>
          </a:p>
          <a:p>
            <a:r>
              <a:rPr lang="de-DE" sz="1400" dirty="0" smtClean="0"/>
              <a:t>requeteHttp.send</a:t>
            </a:r>
            <a:r>
              <a:rPr lang="de-DE" sz="1400" dirty="0"/>
              <a:t>();</a:t>
            </a:r>
            <a:endParaRPr lang="fr-CA" sz="1400" dirty="0" smtClean="0"/>
          </a:p>
          <a:p>
            <a:endParaRPr lang="fr-CA" sz="1400" dirty="0"/>
          </a:p>
        </p:txBody>
      </p:sp>
    </p:spTree>
    <p:extLst>
      <p:ext uri="{BB962C8B-B14F-4D97-AF65-F5344CB8AC3E}">
        <p14:creationId xmlns:p14="http://schemas.microsoft.com/office/powerpoint/2010/main" val="9868026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 - POST</a:t>
            </a:r>
            <a:br>
              <a:rPr lang="en-CA" dirty="0" smtClean="0"/>
            </a:br>
            <a:r>
              <a:rPr lang="en-CA" sz="2700" dirty="0" err="1" smtClean="0"/>
              <a:t>Requête</a:t>
            </a:r>
            <a:r>
              <a:rPr lang="en-CA" sz="2700" dirty="0" smtClean="0"/>
              <a:t> à la sauce </a:t>
            </a:r>
            <a:r>
              <a:rPr lang="en-CA" sz="2700" dirty="0" err="1" smtClean="0"/>
              <a:t>Javascript</a:t>
            </a:r>
            <a:endParaRPr lang="fr-CA" sz="2700" dirty="0"/>
          </a:p>
        </p:txBody>
      </p:sp>
      <p:sp>
        <p:nvSpPr>
          <p:cNvPr id="4" name="TextBox 3"/>
          <p:cNvSpPr txBox="1"/>
          <p:nvPr/>
        </p:nvSpPr>
        <p:spPr>
          <a:xfrm>
            <a:off x="232912" y="1086929"/>
            <a:ext cx="6780363" cy="2893100"/>
          </a:xfrm>
          <a:prstGeom prst="rect">
            <a:avLst/>
          </a:prstGeom>
          <a:noFill/>
        </p:spPr>
        <p:txBody>
          <a:bodyPr wrap="square" rtlCol="0">
            <a:spAutoFit/>
          </a:bodyPr>
          <a:lstStyle/>
          <a:p>
            <a:pPr lvl="1"/>
            <a:endParaRPr lang="fr-CA" sz="1400" dirty="0"/>
          </a:p>
          <a:p>
            <a:r>
              <a:rPr lang="fr-CA" sz="1400" dirty="0" smtClean="0"/>
              <a:t>Étape 3 : Préparer la requête et l’envoyer – Exemple avec POST</a:t>
            </a:r>
          </a:p>
          <a:p>
            <a:endParaRPr lang="fr-CA" sz="1400" dirty="0"/>
          </a:p>
          <a:p>
            <a:r>
              <a:rPr lang="fr-CA" sz="1400" dirty="0"/>
              <a:t>Si vous souhaitez envoyer des informations avec la méthode </a:t>
            </a:r>
            <a:r>
              <a:rPr lang="fr-CA" sz="1400" dirty="0" smtClean="0"/>
              <a:t>POST, </a:t>
            </a:r>
            <a:r>
              <a:rPr lang="fr-CA" sz="1400" dirty="0"/>
              <a:t>ajoutez-les à </a:t>
            </a:r>
            <a:r>
              <a:rPr lang="fr-CA" sz="1400" dirty="0" smtClean="0"/>
              <a:t>la méthode </a:t>
            </a:r>
            <a:r>
              <a:rPr lang="fr-CA" sz="1400" dirty="0" err="1" smtClean="0"/>
              <a:t>send</a:t>
            </a:r>
            <a:r>
              <a:rPr lang="fr-CA" sz="1400" dirty="0" smtClean="0"/>
              <a:t> dans une chaîne de caractère:</a:t>
            </a:r>
            <a:endParaRPr lang="fr-CA" sz="1400" dirty="0"/>
          </a:p>
          <a:p>
            <a:r>
              <a:rPr lang="fr-CA" sz="1400" dirty="0" smtClean="0"/>
              <a:t>Exemple:</a:t>
            </a:r>
          </a:p>
          <a:p>
            <a:endParaRPr lang="fr-CA" sz="1400" dirty="0"/>
          </a:p>
          <a:p>
            <a:endParaRPr lang="fr-CA" sz="1400" dirty="0" smtClean="0"/>
          </a:p>
          <a:p>
            <a:endParaRPr lang="fr-CA" sz="1400" dirty="0"/>
          </a:p>
          <a:p>
            <a:endParaRPr lang="fr-CA" sz="1400" dirty="0" smtClean="0"/>
          </a:p>
          <a:p>
            <a:endParaRPr lang="fr-CA" sz="1400" dirty="0"/>
          </a:p>
          <a:p>
            <a:endParaRPr lang="fr-CA" sz="1400" dirty="0" smtClean="0"/>
          </a:p>
          <a:p>
            <a:endParaRPr lang="fr-CA" sz="1400" dirty="0" smtClean="0"/>
          </a:p>
        </p:txBody>
      </p:sp>
      <p:sp>
        <p:nvSpPr>
          <p:cNvPr id="3" name="TextBox 2"/>
          <p:cNvSpPr txBox="1"/>
          <p:nvPr/>
        </p:nvSpPr>
        <p:spPr>
          <a:xfrm>
            <a:off x="232912" y="2533479"/>
            <a:ext cx="6849373" cy="2462213"/>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endParaRPr lang="fr-CA" sz="1400" dirty="0" smtClean="0"/>
          </a:p>
          <a:p>
            <a:r>
              <a:rPr lang="fr-CA" sz="1400" dirty="0" err="1" smtClean="0"/>
              <a:t>requeteHttp.open</a:t>
            </a:r>
            <a:r>
              <a:rPr lang="fr-CA" sz="1400" dirty="0" smtClean="0"/>
              <a:t>("POST",  "http://lesite.com/</a:t>
            </a:r>
            <a:r>
              <a:rPr lang="fr-CA" sz="1400" dirty="0" err="1" smtClean="0"/>
              <a:t>requete.php</a:t>
            </a:r>
            <a:r>
              <a:rPr lang="fr-CA" sz="1400" dirty="0" smtClean="0"/>
              <a:t>", </a:t>
            </a:r>
            <a:r>
              <a:rPr lang="fr-CA" sz="1400" dirty="0" err="1"/>
              <a:t>true</a:t>
            </a:r>
            <a:r>
              <a:rPr lang="fr-CA" sz="1400" dirty="0"/>
              <a:t>);</a:t>
            </a:r>
          </a:p>
          <a:p>
            <a:endParaRPr lang="fr-CA" sz="1400" dirty="0" smtClean="0"/>
          </a:p>
          <a:p>
            <a:r>
              <a:rPr lang="fr-CA" sz="1400" dirty="0" err="1" smtClean="0"/>
              <a:t>requeteHttp.send</a:t>
            </a:r>
            <a:r>
              <a:rPr lang="fr-CA" sz="1400" dirty="0" smtClean="0"/>
              <a:t>("</a:t>
            </a:r>
            <a:r>
              <a:rPr lang="fr-CA" sz="1400" dirty="0" err="1" smtClean="0"/>
              <a:t>fname</a:t>
            </a:r>
            <a:r>
              <a:rPr lang="fr-CA" sz="1400" dirty="0" smtClean="0"/>
              <a:t>=</a:t>
            </a:r>
            <a:r>
              <a:rPr lang="fr-CA" sz="1400" dirty="0" err="1" smtClean="0"/>
              <a:t>Henry&amp;lname</a:t>
            </a:r>
            <a:r>
              <a:rPr lang="fr-CA" sz="1400" dirty="0" smtClean="0"/>
              <a:t>=Ford");</a:t>
            </a:r>
          </a:p>
          <a:p>
            <a:endParaRPr lang="fr-CA" sz="1400" dirty="0"/>
          </a:p>
          <a:p>
            <a:r>
              <a:rPr lang="fr-CA" sz="1400" dirty="0" smtClean="0"/>
              <a:t>Si les données viennent de balises input, on peut faire:</a:t>
            </a:r>
          </a:p>
          <a:p>
            <a:endParaRPr lang="de-DE" sz="1400" dirty="0" smtClean="0"/>
          </a:p>
          <a:p>
            <a:r>
              <a:rPr lang="de-DE" sz="1400" dirty="0" smtClean="0"/>
              <a:t>requeteHttp.open("POST", "</a:t>
            </a:r>
            <a:r>
              <a:rPr lang="fr-CA" sz="1400" dirty="0" smtClean="0"/>
              <a:t>http</a:t>
            </a:r>
            <a:r>
              <a:rPr lang="fr-CA" sz="1400" dirty="0"/>
              <a:t>://</a:t>
            </a:r>
            <a:r>
              <a:rPr lang="fr-CA" sz="1400" dirty="0" smtClean="0"/>
              <a:t>lesite.com/requete.php", </a:t>
            </a:r>
            <a:r>
              <a:rPr lang="fr-CA" sz="1400" dirty="0" err="1" smtClean="0"/>
              <a:t>true</a:t>
            </a:r>
            <a:r>
              <a:rPr lang="fr-CA" sz="1400" dirty="0" smtClean="0"/>
              <a:t>);</a:t>
            </a:r>
            <a:endParaRPr lang="de-DE" sz="1400" dirty="0" smtClean="0"/>
          </a:p>
          <a:p>
            <a:endParaRPr lang="de-DE" sz="1400" dirty="0"/>
          </a:p>
          <a:p>
            <a:r>
              <a:rPr lang="de-DE" sz="1400" dirty="0"/>
              <a:t>requeteHttp.send("fname</a:t>
            </a:r>
            <a:r>
              <a:rPr lang="de-DE" sz="1400" dirty="0" smtClean="0"/>
              <a:t>=" + nom + "&amp;lname="  + prenom);</a:t>
            </a:r>
            <a:endParaRPr lang="fr-CA" sz="1400" dirty="0" smtClean="0"/>
          </a:p>
          <a:p>
            <a:endParaRPr lang="fr-CA" sz="1400" dirty="0"/>
          </a:p>
        </p:txBody>
      </p:sp>
    </p:spTree>
    <p:extLst>
      <p:ext uri="{BB962C8B-B14F-4D97-AF65-F5344CB8AC3E}">
        <p14:creationId xmlns:p14="http://schemas.microsoft.com/office/powerpoint/2010/main" val="1096273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lstStyle/>
          <a:p>
            <a:r>
              <a:rPr lang="en-CA" dirty="0" err="1" smtClean="0"/>
              <a:t>Jquery</a:t>
            </a:r>
            <a:r>
              <a:rPr lang="en-CA" dirty="0" smtClean="0"/>
              <a:t> – Un petit </a:t>
            </a:r>
            <a:r>
              <a:rPr lang="en-CA" dirty="0" err="1" smtClean="0"/>
              <a:t>exemple</a:t>
            </a:r>
            <a:endParaRPr lang="fr-CA" dirty="0"/>
          </a:p>
        </p:txBody>
      </p:sp>
      <p:sp>
        <p:nvSpPr>
          <p:cNvPr id="4" name="TextBox 3"/>
          <p:cNvSpPr txBox="1"/>
          <p:nvPr/>
        </p:nvSpPr>
        <p:spPr>
          <a:xfrm>
            <a:off x="181154" y="1121434"/>
            <a:ext cx="8126083" cy="1754326"/>
          </a:xfrm>
          <a:prstGeom prst="rect">
            <a:avLst/>
          </a:prstGeom>
          <a:noFill/>
        </p:spPr>
        <p:txBody>
          <a:bodyPr wrap="square" rtlCol="0">
            <a:spAutoFit/>
          </a:bodyPr>
          <a:lstStyle/>
          <a:p>
            <a:r>
              <a:rPr lang="fr-CA" dirty="0" smtClean="0"/>
              <a:t>Voici un bout de code avec </a:t>
            </a:r>
            <a:r>
              <a:rPr lang="fr-CA" dirty="0" err="1" smtClean="0"/>
              <a:t>Javascript</a:t>
            </a:r>
            <a:r>
              <a:rPr lang="fr-CA" dirty="0" smtClean="0"/>
              <a:t> pour changer la couleur de toute les balises « li »</a:t>
            </a:r>
          </a:p>
          <a:p>
            <a:r>
              <a:rPr lang="fr-CA" dirty="0" smtClean="0"/>
              <a:t>             Version JavaScript				</a:t>
            </a:r>
            <a:r>
              <a:rPr lang="fr-CA" dirty="0"/>
              <a:t>Version </a:t>
            </a:r>
            <a:r>
              <a:rPr lang="fr-CA" dirty="0" err="1" smtClean="0"/>
              <a:t>JQuery</a:t>
            </a:r>
            <a:endParaRPr lang="fr-CA" dirty="0"/>
          </a:p>
          <a:p>
            <a:endParaRPr lang="fr-CA" dirty="0" smtClean="0"/>
          </a:p>
          <a:p>
            <a:endParaRPr lang="fr-CA" dirty="0"/>
          </a:p>
          <a:p>
            <a:endParaRPr lang="fr-CA" dirty="0" smtClean="0"/>
          </a:p>
        </p:txBody>
      </p:sp>
      <p:sp>
        <p:nvSpPr>
          <p:cNvPr id="3" name="Rounded Rectangle 2"/>
          <p:cNvSpPr/>
          <p:nvPr/>
        </p:nvSpPr>
        <p:spPr>
          <a:xfrm>
            <a:off x="310550" y="2085299"/>
            <a:ext cx="4175184" cy="16617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400" dirty="0" smtClean="0">
                <a:solidFill>
                  <a:schemeClr val="tx1"/>
                </a:solidFill>
              </a:rPr>
              <a:t>let </a:t>
            </a:r>
            <a:r>
              <a:rPr lang="fr-CA" sz="1400" dirty="0" err="1">
                <a:solidFill>
                  <a:schemeClr val="tx1"/>
                </a:solidFill>
              </a:rPr>
              <a:t>elementLi</a:t>
            </a:r>
            <a:r>
              <a:rPr lang="fr-CA" sz="1400" dirty="0">
                <a:solidFill>
                  <a:schemeClr val="tx1"/>
                </a:solidFill>
              </a:rPr>
              <a:t> = </a:t>
            </a:r>
            <a:r>
              <a:rPr lang="fr-CA" sz="1400" dirty="0" err="1">
                <a:solidFill>
                  <a:schemeClr val="tx1"/>
                </a:solidFill>
              </a:rPr>
              <a:t>document.querySelectorAll</a:t>
            </a:r>
            <a:r>
              <a:rPr lang="fr-CA" sz="1400" dirty="0">
                <a:solidFill>
                  <a:schemeClr val="tx1"/>
                </a:solidFill>
              </a:rPr>
              <a:t>("li");</a:t>
            </a:r>
          </a:p>
          <a:p>
            <a:endParaRPr lang="fr-CA" sz="1400" dirty="0">
              <a:solidFill>
                <a:schemeClr val="tx1"/>
              </a:solidFill>
            </a:endParaRPr>
          </a:p>
          <a:p>
            <a:r>
              <a:rPr lang="fr-CA" sz="1400" dirty="0">
                <a:solidFill>
                  <a:schemeClr val="tx1"/>
                </a:solidFill>
              </a:rPr>
              <a:t>for (let li of </a:t>
            </a:r>
            <a:r>
              <a:rPr lang="fr-CA" sz="1400" dirty="0" err="1">
                <a:solidFill>
                  <a:schemeClr val="tx1"/>
                </a:solidFill>
              </a:rPr>
              <a:t>elementLi</a:t>
            </a:r>
            <a:r>
              <a:rPr lang="fr-CA" sz="1400" dirty="0">
                <a:solidFill>
                  <a:schemeClr val="tx1"/>
                </a:solidFill>
              </a:rPr>
              <a:t>)</a:t>
            </a:r>
          </a:p>
          <a:p>
            <a:r>
              <a:rPr lang="fr-CA" sz="1400" dirty="0">
                <a:solidFill>
                  <a:schemeClr val="tx1"/>
                </a:solidFill>
              </a:rPr>
              <a:t>{</a:t>
            </a:r>
          </a:p>
          <a:p>
            <a:r>
              <a:rPr lang="fr-CA" sz="1400" dirty="0">
                <a:solidFill>
                  <a:schemeClr val="tx1"/>
                </a:solidFill>
              </a:rPr>
              <a:t>  </a:t>
            </a:r>
            <a:r>
              <a:rPr lang="fr-CA" sz="1400" dirty="0" smtClean="0">
                <a:solidFill>
                  <a:schemeClr val="tx1"/>
                </a:solidFill>
              </a:rPr>
              <a:t>  </a:t>
            </a:r>
            <a:r>
              <a:rPr lang="fr-CA" sz="1400" dirty="0" err="1" smtClean="0">
                <a:solidFill>
                  <a:schemeClr val="tx1"/>
                </a:solidFill>
              </a:rPr>
              <a:t>li.classList.add</a:t>
            </a:r>
            <a:r>
              <a:rPr lang="fr-CA" sz="1400" dirty="0">
                <a:solidFill>
                  <a:schemeClr val="tx1"/>
                </a:solidFill>
              </a:rPr>
              <a:t>("</a:t>
            </a:r>
            <a:r>
              <a:rPr lang="fr-CA" sz="1400" dirty="0" err="1">
                <a:solidFill>
                  <a:schemeClr val="tx1"/>
                </a:solidFill>
              </a:rPr>
              <a:t>red</a:t>
            </a:r>
            <a:r>
              <a:rPr lang="fr-CA" sz="1400" dirty="0">
                <a:solidFill>
                  <a:schemeClr val="tx1"/>
                </a:solidFill>
              </a:rPr>
              <a:t>");</a:t>
            </a:r>
          </a:p>
          <a:p>
            <a:r>
              <a:rPr lang="fr-CA" sz="1400" dirty="0" smtClean="0">
                <a:solidFill>
                  <a:schemeClr val="tx1"/>
                </a:solidFill>
              </a:rPr>
              <a:t>}</a:t>
            </a:r>
            <a:endParaRPr lang="fr-CA" sz="1400" dirty="0">
              <a:solidFill>
                <a:schemeClr val="tx1"/>
              </a:solidFill>
            </a:endParaRPr>
          </a:p>
        </p:txBody>
      </p:sp>
      <p:sp>
        <p:nvSpPr>
          <p:cNvPr id="5" name="Rounded Rectangle 4"/>
          <p:cNvSpPr/>
          <p:nvPr/>
        </p:nvSpPr>
        <p:spPr>
          <a:xfrm>
            <a:off x="4968816" y="2125265"/>
            <a:ext cx="3588588" cy="12217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dirty="0">
                <a:solidFill>
                  <a:schemeClr val="tx1"/>
                </a:solidFill>
              </a:rPr>
              <a:t>$("li").</a:t>
            </a:r>
            <a:r>
              <a:rPr lang="fr-CA" sz="1400" dirty="0" err="1">
                <a:solidFill>
                  <a:schemeClr val="tx1"/>
                </a:solidFill>
              </a:rPr>
              <a:t>addClass</a:t>
            </a:r>
            <a:r>
              <a:rPr lang="fr-CA" sz="1400" dirty="0">
                <a:solidFill>
                  <a:schemeClr val="tx1"/>
                </a:solidFill>
              </a:rPr>
              <a:t>("</a:t>
            </a:r>
            <a:r>
              <a:rPr lang="fr-CA" sz="1400" dirty="0" err="1">
                <a:solidFill>
                  <a:schemeClr val="tx1"/>
                </a:solidFill>
              </a:rPr>
              <a:t>red</a:t>
            </a:r>
            <a:r>
              <a:rPr lang="fr-CA" sz="1400" dirty="0">
                <a:solidFill>
                  <a:schemeClr val="tx1"/>
                </a:solidFill>
              </a:rPr>
              <a:t>");</a:t>
            </a:r>
          </a:p>
        </p:txBody>
      </p:sp>
    </p:spTree>
    <p:extLst>
      <p:ext uri="{BB962C8B-B14F-4D97-AF65-F5344CB8AC3E}">
        <p14:creationId xmlns:p14="http://schemas.microsoft.com/office/powerpoint/2010/main" val="1910782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 - POST</a:t>
            </a:r>
            <a:br>
              <a:rPr lang="en-CA" dirty="0" smtClean="0"/>
            </a:br>
            <a:r>
              <a:rPr lang="en-CA" sz="2700" dirty="0" err="1" smtClean="0"/>
              <a:t>Requête</a:t>
            </a:r>
            <a:r>
              <a:rPr lang="en-CA" sz="2700" dirty="0" smtClean="0"/>
              <a:t> à la sauce </a:t>
            </a:r>
            <a:r>
              <a:rPr lang="en-CA" sz="2700" dirty="0" err="1" smtClean="0"/>
              <a:t>Javascript</a:t>
            </a:r>
            <a:endParaRPr lang="fr-CA" sz="2700" dirty="0"/>
          </a:p>
        </p:txBody>
      </p:sp>
      <p:sp>
        <p:nvSpPr>
          <p:cNvPr id="4" name="TextBox 3"/>
          <p:cNvSpPr txBox="1"/>
          <p:nvPr/>
        </p:nvSpPr>
        <p:spPr>
          <a:xfrm>
            <a:off x="232911" y="1086929"/>
            <a:ext cx="6780363" cy="4185761"/>
          </a:xfrm>
          <a:prstGeom prst="rect">
            <a:avLst/>
          </a:prstGeom>
          <a:noFill/>
        </p:spPr>
        <p:txBody>
          <a:bodyPr wrap="square" rtlCol="0">
            <a:spAutoFit/>
          </a:bodyPr>
          <a:lstStyle/>
          <a:p>
            <a:pPr lvl="1"/>
            <a:endParaRPr lang="fr-CA" sz="1400" dirty="0"/>
          </a:p>
          <a:p>
            <a:r>
              <a:rPr lang="fr-CA" sz="1400" dirty="0"/>
              <a:t>GET ou POST?</a:t>
            </a:r>
          </a:p>
          <a:p>
            <a:endParaRPr lang="fr-CA" sz="1400" dirty="0" smtClean="0"/>
          </a:p>
          <a:p>
            <a:pPr marL="285750" indent="-285750">
              <a:buFont typeface="Arial" pitchFamily="34" charset="0"/>
              <a:buChar char="•"/>
            </a:pPr>
            <a:r>
              <a:rPr lang="fr-CA" sz="1400" dirty="0" smtClean="0"/>
              <a:t>GET </a:t>
            </a:r>
            <a:r>
              <a:rPr lang="fr-CA" sz="1400" dirty="0"/>
              <a:t>est plus simple et plus rapide que POST et peut être utilisé dans la plupart des cas.</a:t>
            </a:r>
          </a:p>
          <a:p>
            <a:endParaRPr lang="fr-CA" sz="1400" dirty="0"/>
          </a:p>
          <a:p>
            <a:r>
              <a:rPr lang="fr-CA" sz="1400" dirty="0"/>
              <a:t>Cependant, utilisez toujours les requêtes POST lorsque:</a:t>
            </a:r>
          </a:p>
          <a:p>
            <a:endParaRPr lang="fr-CA" sz="1400" dirty="0"/>
          </a:p>
          <a:p>
            <a:pPr marL="285750" indent="-285750">
              <a:buFont typeface="Arial" pitchFamily="34" charset="0"/>
              <a:buChar char="•"/>
            </a:pPr>
            <a:r>
              <a:rPr lang="fr-CA" sz="1400" dirty="0"/>
              <a:t>Envoi d’une grande quantité de données au serveur (le POST n’a aucune limite de taille).</a:t>
            </a:r>
          </a:p>
          <a:p>
            <a:pPr marL="285750" indent="-285750">
              <a:buFont typeface="Arial" pitchFamily="34" charset="0"/>
              <a:buChar char="•"/>
            </a:pPr>
            <a:r>
              <a:rPr lang="fr-CA" sz="1400" dirty="0" smtClean="0"/>
              <a:t>Un </a:t>
            </a:r>
            <a:r>
              <a:rPr lang="fr-CA" sz="1400" dirty="0"/>
              <a:t>fichier en cache n'est pas une option (mettre à jour un fichier ou une base de données sur le serveur).</a:t>
            </a:r>
          </a:p>
          <a:p>
            <a:pPr marL="285750" indent="-285750">
              <a:buFont typeface="Arial" pitchFamily="34" charset="0"/>
              <a:buChar char="•"/>
            </a:pPr>
            <a:r>
              <a:rPr lang="fr-CA" sz="1400" dirty="0" smtClean="0"/>
              <a:t>En </a:t>
            </a:r>
            <a:r>
              <a:rPr lang="fr-CA" sz="1400" dirty="0"/>
              <a:t>envoyant une entrée utilisateur (qui peut contenir des caractères inconnus), le POST est plus robuste et </a:t>
            </a:r>
            <a:r>
              <a:rPr lang="fr-CA" sz="1400" dirty="0" smtClean="0"/>
              <a:t>sécurisé.</a:t>
            </a:r>
            <a:endParaRPr lang="fr-CA" sz="1400" dirty="0"/>
          </a:p>
          <a:p>
            <a:endParaRPr lang="fr-CA" sz="1400" dirty="0" smtClean="0"/>
          </a:p>
          <a:p>
            <a:endParaRPr lang="fr-CA" sz="1400" dirty="0"/>
          </a:p>
          <a:p>
            <a:endParaRPr lang="fr-CA" sz="1400" dirty="0" smtClean="0"/>
          </a:p>
          <a:p>
            <a:endParaRPr lang="fr-CA" sz="1400" dirty="0"/>
          </a:p>
          <a:p>
            <a:endParaRPr lang="fr-CA" sz="1400" dirty="0" smtClean="0"/>
          </a:p>
          <a:p>
            <a:endParaRPr lang="fr-CA" sz="1400" dirty="0" smtClean="0"/>
          </a:p>
        </p:txBody>
      </p:sp>
    </p:spTree>
    <p:extLst>
      <p:ext uri="{BB962C8B-B14F-4D97-AF65-F5344CB8AC3E}">
        <p14:creationId xmlns:p14="http://schemas.microsoft.com/office/powerpoint/2010/main" val="2630870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a:t>
            </a:r>
            <a:br>
              <a:rPr lang="en-CA" dirty="0" smtClean="0"/>
            </a:br>
            <a:r>
              <a:rPr lang="en-CA" sz="2700" dirty="0" smtClean="0"/>
              <a:t>La </a:t>
            </a:r>
            <a:r>
              <a:rPr lang="en-CA" sz="2700" dirty="0" err="1" smtClean="0"/>
              <a:t>fonction</a:t>
            </a:r>
            <a:r>
              <a:rPr lang="en-CA" sz="2700" dirty="0" smtClean="0"/>
              <a:t> à </a:t>
            </a:r>
            <a:r>
              <a:rPr lang="en-CA" sz="2700" dirty="0" err="1" smtClean="0"/>
              <a:t>exécuter</a:t>
            </a:r>
            <a:r>
              <a:rPr lang="en-CA" sz="2700" dirty="0" smtClean="0"/>
              <a:t> </a:t>
            </a:r>
            <a:r>
              <a:rPr lang="en-CA" sz="2700" dirty="0" err="1" smtClean="0"/>
              <a:t>lorsque</a:t>
            </a:r>
            <a:r>
              <a:rPr lang="en-CA" sz="2700" dirty="0" smtClean="0"/>
              <a:t> </a:t>
            </a:r>
            <a:r>
              <a:rPr lang="en-CA" sz="2700" dirty="0" err="1" smtClean="0"/>
              <a:t>données</a:t>
            </a:r>
            <a:r>
              <a:rPr lang="en-CA" sz="2700" dirty="0" smtClean="0"/>
              <a:t> </a:t>
            </a:r>
            <a:r>
              <a:rPr lang="en-CA" sz="2700" dirty="0" err="1" smtClean="0"/>
              <a:t>prêtes</a:t>
            </a:r>
            <a:endParaRPr lang="fr-CA" sz="2700" dirty="0"/>
          </a:p>
        </p:txBody>
      </p:sp>
      <p:sp>
        <p:nvSpPr>
          <p:cNvPr id="4" name="TextBox 3"/>
          <p:cNvSpPr txBox="1"/>
          <p:nvPr/>
        </p:nvSpPr>
        <p:spPr>
          <a:xfrm>
            <a:off x="232911" y="1086929"/>
            <a:ext cx="8195097" cy="4862870"/>
          </a:xfrm>
          <a:prstGeom prst="rect">
            <a:avLst/>
          </a:prstGeom>
          <a:noFill/>
        </p:spPr>
        <p:txBody>
          <a:bodyPr wrap="square" rtlCol="0">
            <a:spAutoFit/>
          </a:bodyPr>
          <a:lstStyle/>
          <a:p>
            <a:r>
              <a:rPr lang="fr-CA" sz="1200" dirty="0" smtClean="0"/>
              <a:t>Étape </a:t>
            </a:r>
            <a:r>
              <a:rPr lang="fr-CA" sz="1200" dirty="0"/>
              <a:t>2: Indiquer la fonction à exécuter lorsque les données seront disponibles</a:t>
            </a:r>
          </a:p>
          <a:p>
            <a:endParaRPr lang="fr-CA" sz="1200" dirty="0" smtClean="0"/>
          </a:p>
          <a:p>
            <a:r>
              <a:rPr lang="fr-CA" sz="1200" dirty="0" smtClean="0"/>
              <a:t>Voici plus en détail le code qu’il est habituellement nécessaire de faire pour réagir lorsque la requête est complétée:</a:t>
            </a:r>
          </a:p>
          <a:p>
            <a:endParaRPr lang="fr-CA" sz="1400" dirty="0"/>
          </a:p>
          <a:p>
            <a:endParaRPr lang="fr-CA" sz="1400" dirty="0" smtClean="0"/>
          </a:p>
          <a:p>
            <a:endParaRPr lang="fr-CA" sz="1400" dirty="0"/>
          </a:p>
          <a:p>
            <a:endParaRPr lang="fr-CA" sz="1400" dirty="0" smtClean="0"/>
          </a:p>
          <a:p>
            <a:endParaRPr lang="fr-CA" sz="1400" dirty="0"/>
          </a:p>
          <a:p>
            <a:endParaRPr lang="fr-CA" sz="1400" dirty="0" smtClean="0"/>
          </a:p>
          <a:p>
            <a:endParaRPr lang="fr-CA" sz="1400" dirty="0"/>
          </a:p>
          <a:p>
            <a:endParaRPr lang="fr-CA" sz="1200" dirty="0" smtClean="0"/>
          </a:p>
          <a:p>
            <a:r>
              <a:rPr lang="fr-CA" sz="1200" dirty="0" err="1" smtClean="0"/>
              <a:t>readyState</a:t>
            </a:r>
            <a:r>
              <a:rPr lang="fr-CA" sz="1200" dirty="0" smtClean="0"/>
              <a:t> est une propriété qui 			</a:t>
            </a:r>
            <a:r>
              <a:rPr lang="fr-CA" sz="1200" dirty="0" err="1" smtClean="0"/>
              <a:t>status</a:t>
            </a:r>
            <a:r>
              <a:rPr lang="fr-CA" sz="1200" dirty="0" smtClean="0"/>
              <a:t> est une propriété contenant:</a:t>
            </a:r>
          </a:p>
          <a:p>
            <a:r>
              <a:rPr lang="fr-CA" sz="1200" dirty="0" smtClean="0"/>
              <a:t>contient les valeurs suivantes:			</a:t>
            </a:r>
          </a:p>
          <a:p>
            <a:r>
              <a:rPr lang="fr-CA" sz="1200" dirty="0" smtClean="0"/>
              <a:t>					200: "OK" </a:t>
            </a:r>
          </a:p>
          <a:p>
            <a:r>
              <a:rPr lang="en-US" sz="1200" dirty="0" smtClean="0"/>
              <a:t>0(UNSENT): 		</a:t>
            </a:r>
            <a:r>
              <a:rPr lang="en-US" sz="1200" dirty="0" err="1" smtClean="0"/>
              <a:t>Requête</a:t>
            </a:r>
            <a:r>
              <a:rPr lang="en-US" sz="1200" dirty="0" smtClean="0"/>
              <a:t> non </a:t>
            </a:r>
            <a:r>
              <a:rPr lang="en-US" sz="1200" dirty="0" err="1" smtClean="0"/>
              <a:t>initialisée</a:t>
            </a:r>
            <a:r>
              <a:rPr lang="en-US" sz="1200" dirty="0" smtClean="0"/>
              <a:t>		403:"Forbidden" </a:t>
            </a:r>
          </a:p>
          <a:p>
            <a:r>
              <a:rPr lang="en-US" sz="1200" dirty="0" smtClean="0"/>
              <a:t>1(OPENED): 		</a:t>
            </a:r>
            <a:r>
              <a:rPr lang="en-US" sz="1200" dirty="0" err="1" smtClean="0"/>
              <a:t>Connexion</a:t>
            </a:r>
            <a:r>
              <a:rPr lang="en-US" sz="1200" dirty="0" smtClean="0"/>
              <a:t> avec le </a:t>
            </a:r>
            <a:r>
              <a:rPr lang="en-US" sz="1200" dirty="0" err="1" smtClean="0"/>
              <a:t>serveur</a:t>
            </a:r>
            <a:r>
              <a:rPr lang="en-US" sz="1200" dirty="0" smtClean="0"/>
              <a:t> </a:t>
            </a:r>
            <a:r>
              <a:rPr lang="en-US" sz="1200" dirty="0" err="1" smtClean="0"/>
              <a:t>établie</a:t>
            </a:r>
            <a:r>
              <a:rPr lang="en-US" sz="1200" dirty="0" smtClean="0"/>
              <a:t>	404: "Page not found"</a:t>
            </a:r>
          </a:p>
          <a:p>
            <a:r>
              <a:rPr lang="en-US" sz="1200" dirty="0" smtClean="0"/>
              <a:t>2(HEADERS_RECEIVED): 	</a:t>
            </a:r>
            <a:r>
              <a:rPr lang="en-US" sz="1200" dirty="0" err="1" smtClean="0"/>
              <a:t>Requête</a:t>
            </a:r>
            <a:r>
              <a:rPr lang="en-US" sz="1200" dirty="0" smtClean="0"/>
              <a:t> </a:t>
            </a:r>
            <a:r>
              <a:rPr lang="en-US" sz="1200" dirty="0" err="1" smtClean="0"/>
              <a:t>reçue</a:t>
            </a:r>
            <a:r>
              <a:rPr lang="en-US" sz="1200" dirty="0" smtClean="0"/>
              <a:t> 		</a:t>
            </a:r>
          </a:p>
          <a:p>
            <a:r>
              <a:rPr lang="en-US" sz="1200" dirty="0" smtClean="0"/>
              <a:t>3(LOADING): 		</a:t>
            </a:r>
            <a:r>
              <a:rPr lang="en-US" sz="1200" dirty="0" err="1" smtClean="0"/>
              <a:t>Requête</a:t>
            </a:r>
            <a:r>
              <a:rPr lang="en-US" sz="1200" dirty="0" smtClean="0"/>
              <a:t> en </a:t>
            </a:r>
            <a:r>
              <a:rPr lang="en-US" sz="1200" dirty="0" err="1" smtClean="0"/>
              <a:t>cours</a:t>
            </a:r>
            <a:r>
              <a:rPr lang="en-US" sz="1200" dirty="0" smtClean="0"/>
              <a:t> de </a:t>
            </a:r>
            <a:r>
              <a:rPr lang="en-US" sz="1200" dirty="0" err="1" smtClean="0"/>
              <a:t>traitement</a:t>
            </a:r>
            <a:endParaRPr lang="en-US" sz="1200" dirty="0"/>
          </a:p>
          <a:p>
            <a:r>
              <a:rPr lang="en-US" sz="1200" dirty="0" smtClean="0"/>
              <a:t>4(DONE): 		</a:t>
            </a:r>
            <a:r>
              <a:rPr lang="fr-CA" sz="1200" dirty="0" smtClean="0"/>
              <a:t>Requête </a:t>
            </a:r>
            <a:r>
              <a:rPr lang="fr-CA" sz="1200" smtClean="0"/>
              <a:t>terminée et </a:t>
            </a:r>
            <a:r>
              <a:rPr lang="fr-CA" sz="1200" dirty="0" smtClean="0"/>
              <a:t>réponse prête</a:t>
            </a:r>
          </a:p>
          <a:p>
            <a:endParaRPr lang="fr-CA" sz="1400" dirty="0"/>
          </a:p>
          <a:p>
            <a:endParaRPr lang="fr-CA" sz="1400" dirty="0"/>
          </a:p>
          <a:p>
            <a:endParaRPr lang="fr-CA" sz="1400" dirty="0" smtClean="0"/>
          </a:p>
          <a:p>
            <a:endParaRPr lang="fr-CA" sz="1400" dirty="0" smtClean="0"/>
          </a:p>
        </p:txBody>
      </p:sp>
      <p:sp>
        <p:nvSpPr>
          <p:cNvPr id="3" name="TextBox 2"/>
          <p:cNvSpPr txBox="1"/>
          <p:nvPr/>
        </p:nvSpPr>
        <p:spPr>
          <a:xfrm>
            <a:off x="1173192" y="1720515"/>
            <a:ext cx="4908432" cy="163121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fr-CA" sz="1000" dirty="0" err="1" smtClean="0">
                <a:latin typeface="Verdana" pitchFamily="34" charset="0"/>
                <a:ea typeface="Verdana" pitchFamily="34" charset="0"/>
                <a:cs typeface="Verdana" pitchFamily="34" charset="0"/>
              </a:rPr>
              <a:t>requeteHttp.onreadystatechange</a:t>
            </a:r>
            <a:r>
              <a:rPr lang="fr-CA" sz="1000" dirty="0" smtClean="0">
                <a:latin typeface="Verdana" pitchFamily="34" charset="0"/>
                <a:ea typeface="Verdana" pitchFamily="34" charset="0"/>
                <a:cs typeface="Verdana" pitchFamily="34" charset="0"/>
              </a:rPr>
              <a:t> </a:t>
            </a:r>
            <a:r>
              <a:rPr lang="fr-CA" sz="1000" dirty="0">
                <a:latin typeface="Verdana" pitchFamily="34" charset="0"/>
                <a:ea typeface="Verdana" pitchFamily="34" charset="0"/>
                <a:cs typeface="Verdana" pitchFamily="34" charset="0"/>
              </a:rPr>
              <a:t>= </a:t>
            </a:r>
            <a:r>
              <a:rPr lang="fr-CA" sz="1000" dirty="0" err="1">
                <a:latin typeface="Verdana" pitchFamily="34" charset="0"/>
                <a:ea typeface="Verdana" pitchFamily="34" charset="0"/>
                <a:cs typeface="Verdana" pitchFamily="34" charset="0"/>
              </a:rPr>
              <a:t>function</a:t>
            </a:r>
            <a:r>
              <a:rPr lang="fr-CA" sz="1000" dirty="0">
                <a:latin typeface="Verdana" pitchFamily="34" charset="0"/>
                <a:ea typeface="Verdana" pitchFamily="34" charset="0"/>
                <a:cs typeface="Verdana" pitchFamily="34" charset="0"/>
              </a:rPr>
              <a:t>() {</a:t>
            </a:r>
          </a:p>
          <a:p>
            <a:r>
              <a:rPr lang="fr-CA" sz="1000" dirty="0">
                <a:latin typeface="Verdana" pitchFamily="34" charset="0"/>
                <a:ea typeface="Verdana" pitchFamily="34" charset="0"/>
                <a:cs typeface="Verdana" pitchFamily="34" charset="0"/>
              </a:rPr>
              <a:t> </a:t>
            </a:r>
            <a:r>
              <a:rPr lang="fr-CA" sz="1000" dirty="0" smtClean="0">
                <a:latin typeface="Verdana" pitchFamily="34" charset="0"/>
                <a:ea typeface="Verdana" pitchFamily="34" charset="0"/>
                <a:cs typeface="Verdana" pitchFamily="34" charset="0"/>
              </a:rPr>
              <a:t>      if </a:t>
            </a:r>
            <a:r>
              <a:rPr lang="fr-CA" sz="1000" dirty="0">
                <a:latin typeface="Verdana" pitchFamily="34" charset="0"/>
                <a:ea typeface="Verdana" pitchFamily="34" charset="0"/>
                <a:cs typeface="Verdana" pitchFamily="34" charset="0"/>
              </a:rPr>
              <a:t>(</a:t>
            </a:r>
            <a:r>
              <a:rPr lang="fr-CA" sz="1000" dirty="0" err="1">
                <a:latin typeface="Verdana" pitchFamily="34" charset="0"/>
                <a:ea typeface="Verdana" pitchFamily="34" charset="0"/>
                <a:cs typeface="Verdana" pitchFamily="34" charset="0"/>
              </a:rPr>
              <a:t>this.readyState</a:t>
            </a:r>
            <a:r>
              <a:rPr lang="fr-CA" sz="1000" dirty="0">
                <a:latin typeface="Verdana" pitchFamily="34" charset="0"/>
                <a:ea typeface="Verdana" pitchFamily="34" charset="0"/>
                <a:cs typeface="Verdana" pitchFamily="34" charset="0"/>
              </a:rPr>
              <a:t> == 4 &amp;&amp; </a:t>
            </a:r>
            <a:r>
              <a:rPr lang="fr-CA" sz="1000" dirty="0" err="1">
                <a:latin typeface="Verdana" pitchFamily="34" charset="0"/>
                <a:ea typeface="Verdana" pitchFamily="34" charset="0"/>
                <a:cs typeface="Verdana" pitchFamily="34" charset="0"/>
              </a:rPr>
              <a:t>this.status</a:t>
            </a:r>
            <a:r>
              <a:rPr lang="fr-CA" sz="1000" dirty="0">
                <a:latin typeface="Verdana" pitchFamily="34" charset="0"/>
                <a:ea typeface="Verdana" pitchFamily="34" charset="0"/>
                <a:cs typeface="Verdana" pitchFamily="34" charset="0"/>
              </a:rPr>
              <a:t> == 200</a:t>
            </a:r>
            <a:r>
              <a:rPr lang="fr-CA" sz="1000" dirty="0" smtClean="0">
                <a:latin typeface="Verdana" pitchFamily="34" charset="0"/>
                <a:ea typeface="Verdana" pitchFamily="34" charset="0"/>
                <a:cs typeface="Verdana" pitchFamily="34" charset="0"/>
              </a:rPr>
              <a:t>)</a:t>
            </a:r>
          </a:p>
          <a:p>
            <a:r>
              <a:rPr lang="fr-CA" sz="1000" dirty="0" smtClean="0">
                <a:latin typeface="Verdana" pitchFamily="34" charset="0"/>
                <a:ea typeface="Verdana" pitchFamily="34" charset="0"/>
                <a:cs typeface="Verdana" pitchFamily="34" charset="0"/>
              </a:rPr>
              <a:t>       </a:t>
            </a:r>
            <a:r>
              <a:rPr lang="fr-CA" sz="1000" dirty="0">
                <a:latin typeface="Verdana" pitchFamily="34" charset="0"/>
                <a:ea typeface="Verdana" pitchFamily="34" charset="0"/>
                <a:cs typeface="Verdana" pitchFamily="34" charset="0"/>
              </a:rPr>
              <a:t>{</a:t>
            </a:r>
          </a:p>
          <a:p>
            <a:r>
              <a:rPr lang="fr-CA" sz="1000" dirty="0">
                <a:latin typeface="Verdana" pitchFamily="34" charset="0"/>
                <a:ea typeface="Verdana" pitchFamily="34" charset="0"/>
                <a:cs typeface="Verdana" pitchFamily="34" charset="0"/>
              </a:rPr>
              <a:t>    </a:t>
            </a:r>
            <a:r>
              <a:rPr lang="fr-CA" sz="1000" dirty="0" smtClean="0">
                <a:latin typeface="Verdana" pitchFamily="34" charset="0"/>
                <a:ea typeface="Verdana" pitchFamily="34" charset="0"/>
                <a:cs typeface="Verdana" pitchFamily="34" charset="0"/>
              </a:rPr>
              <a:t>       //Code ici…</a:t>
            </a:r>
            <a:endParaRPr lang="fr-CA" sz="1000" dirty="0">
              <a:latin typeface="Verdana" pitchFamily="34" charset="0"/>
              <a:ea typeface="Verdana" pitchFamily="34" charset="0"/>
              <a:cs typeface="Verdana" pitchFamily="34" charset="0"/>
            </a:endParaRPr>
          </a:p>
          <a:p>
            <a:r>
              <a:rPr lang="fr-CA" sz="1000" dirty="0">
                <a:latin typeface="Verdana" pitchFamily="34" charset="0"/>
                <a:ea typeface="Verdana" pitchFamily="34" charset="0"/>
                <a:cs typeface="Verdana" pitchFamily="34" charset="0"/>
              </a:rPr>
              <a:t>  </a:t>
            </a:r>
            <a:r>
              <a:rPr lang="fr-CA" sz="1000" dirty="0" smtClean="0">
                <a:latin typeface="Verdana" pitchFamily="34" charset="0"/>
                <a:ea typeface="Verdana" pitchFamily="34" charset="0"/>
                <a:cs typeface="Verdana" pitchFamily="34" charset="0"/>
              </a:rPr>
              <a:t>     }</a:t>
            </a:r>
          </a:p>
          <a:p>
            <a:r>
              <a:rPr lang="fr-CA" sz="1000" dirty="0" smtClean="0">
                <a:latin typeface="Verdana" pitchFamily="34" charset="0"/>
                <a:ea typeface="Verdana" pitchFamily="34" charset="0"/>
                <a:cs typeface="Verdana" pitchFamily="34" charset="0"/>
              </a:rPr>
              <a:t>       </a:t>
            </a:r>
            <a:r>
              <a:rPr lang="fr-CA" sz="1000" dirty="0" err="1" smtClean="0">
                <a:latin typeface="Verdana" pitchFamily="34" charset="0"/>
                <a:ea typeface="Verdana" pitchFamily="34" charset="0"/>
                <a:cs typeface="Verdana" pitchFamily="34" charset="0"/>
              </a:rPr>
              <a:t>else</a:t>
            </a:r>
            <a:endParaRPr lang="fr-CA" sz="1000" dirty="0" smtClean="0">
              <a:latin typeface="Verdana" pitchFamily="34" charset="0"/>
              <a:ea typeface="Verdana" pitchFamily="34" charset="0"/>
              <a:cs typeface="Verdana" pitchFamily="34" charset="0"/>
            </a:endParaRPr>
          </a:p>
          <a:p>
            <a:r>
              <a:rPr lang="fr-CA" sz="1000" dirty="0" smtClean="0">
                <a:latin typeface="Verdana" pitchFamily="34" charset="0"/>
                <a:ea typeface="Verdana" pitchFamily="34" charset="0"/>
                <a:cs typeface="Verdana" pitchFamily="34" charset="0"/>
              </a:rPr>
              <a:t>       {</a:t>
            </a:r>
          </a:p>
          <a:p>
            <a:r>
              <a:rPr lang="fr-CA" sz="1000" dirty="0" smtClean="0">
                <a:latin typeface="Verdana" pitchFamily="34" charset="0"/>
                <a:ea typeface="Verdana" pitchFamily="34" charset="0"/>
                <a:cs typeface="Verdana" pitchFamily="34" charset="0"/>
              </a:rPr>
              <a:t>            //Code en cas d’erreur</a:t>
            </a:r>
          </a:p>
          <a:p>
            <a:r>
              <a:rPr lang="fr-CA" sz="1000" dirty="0">
                <a:latin typeface="Verdana" pitchFamily="34" charset="0"/>
                <a:ea typeface="Verdana" pitchFamily="34" charset="0"/>
                <a:cs typeface="Verdana" pitchFamily="34" charset="0"/>
              </a:rPr>
              <a:t> </a:t>
            </a:r>
            <a:r>
              <a:rPr lang="fr-CA" sz="1000" dirty="0" smtClean="0">
                <a:latin typeface="Verdana" pitchFamily="34" charset="0"/>
                <a:ea typeface="Verdana" pitchFamily="34" charset="0"/>
                <a:cs typeface="Verdana" pitchFamily="34" charset="0"/>
              </a:rPr>
              <a:t>      }</a:t>
            </a:r>
            <a:endParaRPr lang="fr-CA" sz="1000" dirty="0">
              <a:latin typeface="Verdana" pitchFamily="34" charset="0"/>
              <a:ea typeface="Verdana" pitchFamily="34" charset="0"/>
              <a:cs typeface="Verdana" pitchFamily="34" charset="0"/>
            </a:endParaRPr>
          </a:p>
          <a:p>
            <a:r>
              <a:rPr lang="fr-CA" sz="1000" dirty="0">
                <a:latin typeface="Verdana" pitchFamily="34" charset="0"/>
                <a:ea typeface="Verdana" pitchFamily="34" charset="0"/>
                <a:cs typeface="Verdana" pitchFamily="34" charset="0"/>
              </a:rPr>
              <a:t>};</a:t>
            </a:r>
          </a:p>
        </p:txBody>
      </p:sp>
    </p:spTree>
    <p:extLst>
      <p:ext uri="{BB962C8B-B14F-4D97-AF65-F5344CB8AC3E}">
        <p14:creationId xmlns:p14="http://schemas.microsoft.com/office/powerpoint/2010/main" val="41041425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a:t>
            </a:r>
            <a:br>
              <a:rPr lang="en-CA" dirty="0" smtClean="0"/>
            </a:br>
            <a:r>
              <a:rPr lang="en-CA" sz="2700" dirty="0" err="1" smtClean="0"/>
              <a:t>Traitement</a:t>
            </a:r>
            <a:r>
              <a:rPr lang="en-CA" sz="2700" dirty="0" smtClean="0"/>
              <a:t> des </a:t>
            </a:r>
            <a:r>
              <a:rPr lang="en-CA" sz="2700" dirty="0" err="1" smtClean="0"/>
              <a:t>données</a:t>
            </a:r>
            <a:endParaRPr lang="fr-CA" sz="2700" dirty="0"/>
          </a:p>
        </p:txBody>
      </p:sp>
      <p:sp>
        <p:nvSpPr>
          <p:cNvPr id="4" name="TextBox 3"/>
          <p:cNvSpPr txBox="1"/>
          <p:nvPr/>
        </p:nvSpPr>
        <p:spPr>
          <a:xfrm>
            <a:off x="232911" y="1086929"/>
            <a:ext cx="6780363" cy="3970318"/>
          </a:xfrm>
          <a:prstGeom prst="rect">
            <a:avLst/>
          </a:prstGeom>
          <a:noFill/>
        </p:spPr>
        <p:txBody>
          <a:bodyPr wrap="square" rtlCol="0">
            <a:spAutoFit/>
          </a:bodyPr>
          <a:lstStyle/>
          <a:p>
            <a:pPr marL="0" lvl="1"/>
            <a:r>
              <a:rPr lang="fr-CA" sz="1400" dirty="0" smtClean="0"/>
              <a:t>Étape 4: Récupérer </a:t>
            </a:r>
            <a:r>
              <a:rPr lang="fr-CA" sz="1400" dirty="0"/>
              <a:t>la réponse et les données.</a:t>
            </a:r>
          </a:p>
          <a:p>
            <a:endParaRPr lang="fr-CA" sz="1400" dirty="0" smtClean="0"/>
          </a:p>
          <a:p>
            <a:r>
              <a:rPr lang="fr-CA" sz="1400" dirty="0"/>
              <a:t>Une fois la requête terminée, il vous faut récupérer les données obtenues. Ici, deux possibilités s'offrent à vous :</a:t>
            </a:r>
          </a:p>
          <a:p>
            <a:endParaRPr lang="fr-CA" sz="1400" dirty="0"/>
          </a:p>
          <a:p>
            <a:pPr marL="285750" indent="-285750">
              <a:buFont typeface="Arial" pitchFamily="34" charset="0"/>
              <a:buChar char="•"/>
            </a:pPr>
            <a:r>
              <a:rPr lang="fr-CA" sz="1400" dirty="0"/>
              <a:t>Les données sont au format </a:t>
            </a:r>
            <a:r>
              <a:rPr lang="fr-CA" sz="1400" dirty="0" smtClean="0"/>
              <a:t>XML:</a:t>
            </a:r>
          </a:p>
          <a:p>
            <a:pPr lvl="1"/>
            <a:r>
              <a:rPr lang="fr-CA" sz="1400" dirty="0" smtClean="0"/>
              <a:t>vous </a:t>
            </a:r>
            <a:r>
              <a:rPr lang="fr-CA" sz="1400" dirty="0"/>
              <a:t>pouvez alors utiliser la propriété </a:t>
            </a:r>
            <a:r>
              <a:rPr lang="fr-CA" sz="1400" dirty="0" err="1"/>
              <a:t>responseXML</a:t>
            </a:r>
            <a:r>
              <a:rPr lang="fr-CA" sz="1400" dirty="0"/>
              <a:t>, qui permet de parcourir l'arbre DOM des données reçues.</a:t>
            </a:r>
          </a:p>
          <a:p>
            <a:endParaRPr lang="fr-CA" sz="1400" dirty="0"/>
          </a:p>
          <a:p>
            <a:pPr marL="285750" indent="-285750">
              <a:buFont typeface="Arial" pitchFamily="34" charset="0"/>
              <a:buChar char="•"/>
            </a:pPr>
            <a:r>
              <a:rPr lang="fr-CA" sz="1400" dirty="0"/>
              <a:t>Les données sont dans un format autre que le </a:t>
            </a:r>
            <a:r>
              <a:rPr lang="fr-CA" sz="1400" dirty="0" smtClean="0"/>
              <a:t>XML (souvent JSON), </a:t>
            </a:r>
            <a:r>
              <a:rPr lang="fr-CA" sz="1400" dirty="0"/>
              <a:t>il vous faut alors utiliser la propriété </a:t>
            </a:r>
            <a:r>
              <a:rPr lang="fr-CA" sz="1400" dirty="0" err="1"/>
              <a:t>responseText</a:t>
            </a:r>
            <a:r>
              <a:rPr lang="fr-CA" sz="1400" dirty="0"/>
              <a:t>, qui vous fournit toutes les données sous forme d'une chaîne de caractères. </a:t>
            </a:r>
            <a:endParaRPr lang="fr-CA" sz="1400" dirty="0" smtClean="0"/>
          </a:p>
          <a:p>
            <a:endParaRPr lang="fr-CA" sz="1400" dirty="0"/>
          </a:p>
          <a:p>
            <a:pPr lvl="1"/>
            <a:r>
              <a:rPr lang="fr-CA" sz="1400" dirty="0" smtClean="0"/>
              <a:t>C'est </a:t>
            </a:r>
            <a:r>
              <a:rPr lang="fr-CA" sz="1400" dirty="0"/>
              <a:t>à vous qu'incombe la tâche de faire d'éventuelles conversions, par exemple avec un objet JSON : </a:t>
            </a:r>
            <a:endParaRPr lang="fr-CA" sz="1400" dirty="0" smtClean="0"/>
          </a:p>
          <a:p>
            <a:pPr lvl="1"/>
            <a:r>
              <a:rPr lang="fr-CA" sz="1400" dirty="0"/>
              <a:t>	</a:t>
            </a:r>
            <a:r>
              <a:rPr lang="fr-CA" sz="1400" dirty="0" smtClean="0"/>
              <a:t>let </a:t>
            </a:r>
            <a:r>
              <a:rPr lang="fr-CA" sz="1400" dirty="0" err="1" smtClean="0"/>
              <a:t>reponse</a:t>
            </a:r>
            <a:r>
              <a:rPr lang="fr-CA" sz="1400" dirty="0" smtClean="0"/>
              <a:t> </a:t>
            </a:r>
            <a:r>
              <a:rPr lang="fr-CA" sz="1400" dirty="0"/>
              <a:t>= </a:t>
            </a:r>
            <a:r>
              <a:rPr lang="fr-CA" sz="1400" dirty="0" err="1" smtClean="0"/>
              <a:t>JSON.parse</a:t>
            </a:r>
            <a:r>
              <a:rPr lang="fr-CA" sz="1400" dirty="0" smtClean="0"/>
              <a:t>(</a:t>
            </a:r>
            <a:r>
              <a:rPr lang="fr-CA" sz="1400" dirty="0" err="1" smtClean="0"/>
              <a:t>requeteHttp.responseText</a:t>
            </a:r>
            <a:r>
              <a:rPr lang="fr-CA" sz="1400" dirty="0"/>
              <a:t>);.</a:t>
            </a:r>
          </a:p>
          <a:p>
            <a:endParaRPr lang="fr-CA" sz="1400" dirty="0" smtClean="0"/>
          </a:p>
          <a:p>
            <a:endParaRPr lang="fr-CA" sz="1400" dirty="0" smtClean="0"/>
          </a:p>
        </p:txBody>
      </p:sp>
    </p:spTree>
    <p:extLst>
      <p:ext uri="{BB962C8B-B14F-4D97-AF65-F5344CB8AC3E}">
        <p14:creationId xmlns:p14="http://schemas.microsoft.com/office/powerpoint/2010/main" val="41041425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Traitement</a:t>
            </a:r>
            <a:r>
              <a:rPr lang="en-CA" dirty="0" smtClean="0"/>
              <a:t> des </a:t>
            </a:r>
            <a:r>
              <a:rPr lang="en-CA" dirty="0" err="1" smtClean="0"/>
              <a:t>données</a:t>
            </a:r>
            <a:r>
              <a:rPr lang="en-CA" dirty="0" smtClean="0"/>
              <a:t/>
            </a:r>
            <a:br>
              <a:rPr lang="en-CA" dirty="0" smtClean="0"/>
            </a:br>
            <a:r>
              <a:rPr lang="en-CA" sz="2700" dirty="0" smtClean="0"/>
              <a:t>Format de </a:t>
            </a:r>
            <a:r>
              <a:rPr lang="en-CA" sz="2700" dirty="0" err="1" smtClean="0"/>
              <a:t>données</a:t>
            </a:r>
            <a:r>
              <a:rPr lang="en-CA" sz="2700" dirty="0" smtClean="0"/>
              <a:t> JSON</a:t>
            </a:r>
            <a:endParaRPr lang="fr-CA" sz="2700" dirty="0"/>
          </a:p>
        </p:txBody>
      </p:sp>
      <p:sp>
        <p:nvSpPr>
          <p:cNvPr id="4" name="TextBox 3"/>
          <p:cNvSpPr txBox="1"/>
          <p:nvPr/>
        </p:nvSpPr>
        <p:spPr>
          <a:xfrm>
            <a:off x="232911" y="1086929"/>
            <a:ext cx="6780363" cy="3785652"/>
          </a:xfrm>
          <a:prstGeom prst="rect">
            <a:avLst/>
          </a:prstGeom>
          <a:noFill/>
        </p:spPr>
        <p:txBody>
          <a:bodyPr wrap="square" rtlCol="0">
            <a:spAutoFit/>
          </a:bodyPr>
          <a:lstStyle/>
          <a:p>
            <a:pPr marL="0" lvl="1"/>
            <a:r>
              <a:rPr lang="fr-CA" dirty="0" smtClean="0"/>
              <a:t>Qu’est-ce que le format de données JSON ?</a:t>
            </a:r>
          </a:p>
          <a:p>
            <a:pPr marL="0" lvl="1"/>
            <a:endParaRPr lang="fr-CA" sz="1400" dirty="0"/>
          </a:p>
          <a:p>
            <a:pPr marL="285750" lvl="1" indent="-285750">
              <a:buFont typeface="Arial" pitchFamily="34" charset="0"/>
              <a:buChar char="•"/>
            </a:pPr>
            <a:r>
              <a:rPr lang="fr-CA" sz="1400" dirty="0" smtClean="0"/>
              <a:t>JSON signifie:  </a:t>
            </a:r>
            <a:r>
              <a:rPr lang="fr-CA" b="1" dirty="0" smtClean="0">
                <a:effectLst>
                  <a:outerShdw blurRad="38100" dist="38100" dir="2700000" algn="tl">
                    <a:srgbClr val="000000">
                      <a:alpha val="43137"/>
                    </a:srgbClr>
                  </a:outerShdw>
                </a:effectLst>
              </a:rPr>
              <a:t>J</a:t>
            </a:r>
            <a:r>
              <a:rPr lang="fr-CA" sz="1400" dirty="0" smtClean="0"/>
              <a:t>ava</a:t>
            </a:r>
            <a:r>
              <a:rPr lang="fr-CA" b="1" dirty="0" smtClean="0">
                <a:effectLst>
                  <a:outerShdw blurRad="38100" dist="38100" dir="2700000" algn="tl">
                    <a:srgbClr val="000000">
                      <a:alpha val="43137"/>
                    </a:srgbClr>
                  </a:outerShdw>
                </a:effectLst>
              </a:rPr>
              <a:t>S</a:t>
            </a:r>
            <a:r>
              <a:rPr lang="fr-CA" sz="1400" dirty="0" smtClean="0"/>
              <a:t>cript </a:t>
            </a:r>
            <a:r>
              <a:rPr lang="fr-CA" b="1" dirty="0" smtClean="0">
                <a:effectLst>
                  <a:outerShdw blurRad="38100" dist="38100" dir="2700000" algn="tl">
                    <a:srgbClr val="000000">
                      <a:alpha val="43137"/>
                    </a:srgbClr>
                  </a:outerShdw>
                </a:effectLst>
              </a:rPr>
              <a:t>O</a:t>
            </a:r>
            <a:r>
              <a:rPr lang="fr-CA" sz="1400" dirty="0" smtClean="0"/>
              <a:t>bject </a:t>
            </a:r>
            <a:r>
              <a:rPr lang="fr-CA" b="1" dirty="0" smtClean="0">
                <a:effectLst>
                  <a:outerShdw blurRad="38100" dist="38100" dir="2700000" algn="tl">
                    <a:srgbClr val="000000">
                      <a:alpha val="43137"/>
                    </a:srgbClr>
                  </a:outerShdw>
                </a:effectLst>
              </a:rPr>
              <a:t>N</a:t>
            </a:r>
            <a:r>
              <a:rPr lang="fr-CA" sz="1400" dirty="0" smtClean="0"/>
              <a:t>otation</a:t>
            </a:r>
          </a:p>
          <a:p>
            <a:pPr marL="285750" lvl="1" indent="-285750">
              <a:buFont typeface="Arial" pitchFamily="34" charset="0"/>
              <a:buChar char="•"/>
            </a:pPr>
            <a:r>
              <a:rPr lang="fr-CA" sz="1400" dirty="0" smtClean="0"/>
              <a:t>Utilisé </a:t>
            </a:r>
            <a:r>
              <a:rPr lang="fr-CA" sz="1400" dirty="0"/>
              <a:t>pour représenter des données structurées de façon semblable aux objets </a:t>
            </a:r>
            <a:r>
              <a:rPr lang="fr-CA" sz="1400" dirty="0" err="1"/>
              <a:t>Javascript</a:t>
            </a:r>
            <a:r>
              <a:rPr lang="fr-CA" sz="1400" dirty="0"/>
              <a:t>. </a:t>
            </a:r>
            <a:endParaRPr lang="fr-CA" sz="1400" dirty="0" smtClean="0"/>
          </a:p>
          <a:p>
            <a:pPr marL="285750" lvl="1" indent="-285750">
              <a:buFont typeface="Arial" pitchFamily="34" charset="0"/>
              <a:buChar char="•"/>
            </a:pPr>
            <a:r>
              <a:rPr lang="fr-CA" sz="1400" dirty="0" smtClean="0"/>
              <a:t>Habituellement </a:t>
            </a:r>
            <a:r>
              <a:rPr lang="fr-CA" sz="1400" dirty="0"/>
              <a:t>utilisé pour structurer et transmettre des données sur des sites web (par exemple, envoyer des données depuis un serveur vers un </a:t>
            </a:r>
            <a:r>
              <a:rPr lang="fr-CA" sz="1400" dirty="0" smtClean="0"/>
              <a:t>client)</a:t>
            </a:r>
          </a:p>
          <a:p>
            <a:pPr marL="0" lvl="1"/>
            <a:endParaRPr lang="fr-CA" sz="1400" dirty="0"/>
          </a:p>
          <a:p>
            <a:pPr marL="0" lvl="1"/>
            <a:r>
              <a:rPr lang="fr-CA" dirty="0"/>
              <a:t>Règles de syntaxe </a:t>
            </a:r>
            <a:r>
              <a:rPr lang="fr-CA" dirty="0" smtClean="0"/>
              <a:t>JSON</a:t>
            </a:r>
          </a:p>
          <a:p>
            <a:pPr marL="0" lvl="1"/>
            <a:endParaRPr lang="fr-CA" dirty="0"/>
          </a:p>
          <a:p>
            <a:pPr marL="285750" lvl="1" indent="-285750">
              <a:buFont typeface="Arial" pitchFamily="34" charset="0"/>
              <a:buChar char="•"/>
            </a:pPr>
            <a:r>
              <a:rPr lang="fr-CA" sz="1400" dirty="0"/>
              <a:t>Les données sont en paires </a:t>
            </a:r>
            <a:r>
              <a:rPr lang="fr-CA" sz="1400" dirty="0" err="1" smtClean="0"/>
              <a:t>nom:valeur</a:t>
            </a:r>
            <a:r>
              <a:rPr lang="fr-CA" sz="1400" dirty="0" smtClean="0"/>
              <a:t>.</a:t>
            </a:r>
            <a:endParaRPr lang="fr-CA" sz="1400" dirty="0"/>
          </a:p>
          <a:p>
            <a:pPr marL="285750" lvl="1" indent="-285750">
              <a:buFont typeface="Arial" pitchFamily="34" charset="0"/>
              <a:buChar char="•"/>
            </a:pPr>
            <a:r>
              <a:rPr lang="fr-CA" sz="1400" dirty="0"/>
              <a:t>Les données sont séparées par des </a:t>
            </a:r>
            <a:r>
              <a:rPr lang="fr-CA" sz="1400" dirty="0" smtClean="0"/>
              <a:t>virgules.</a:t>
            </a:r>
            <a:endParaRPr lang="fr-CA" sz="1400" dirty="0"/>
          </a:p>
          <a:p>
            <a:pPr marL="285750" lvl="1" indent="-285750">
              <a:buFont typeface="Arial" pitchFamily="34" charset="0"/>
              <a:buChar char="•"/>
            </a:pPr>
            <a:r>
              <a:rPr lang="fr-CA" sz="1400" dirty="0"/>
              <a:t>Les accolades </a:t>
            </a:r>
            <a:r>
              <a:rPr lang="fr-CA" sz="1400" dirty="0" smtClean="0"/>
              <a:t>sont utilisées pour représenter </a:t>
            </a:r>
            <a:r>
              <a:rPr lang="fr-CA" sz="1400" dirty="0"/>
              <a:t>des </a:t>
            </a:r>
            <a:r>
              <a:rPr lang="fr-CA" sz="1400" dirty="0" smtClean="0"/>
              <a:t>objets.</a:t>
            </a:r>
            <a:endParaRPr lang="fr-CA" sz="1400" dirty="0"/>
          </a:p>
          <a:p>
            <a:pPr marL="285750" lvl="1" indent="-285750">
              <a:buFont typeface="Arial" pitchFamily="34" charset="0"/>
              <a:buChar char="•"/>
            </a:pPr>
            <a:r>
              <a:rPr lang="fr-CA" sz="1400" dirty="0"/>
              <a:t>Les crochets </a:t>
            </a:r>
            <a:r>
              <a:rPr lang="fr-CA" sz="1400" dirty="0" smtClean="0"/>
              <a:t>sont utilisés pour représenter </a:t>
            </a:r>
            <a:r>
              <a:rPr lang="fr-CA" sz="1400" dirty="0"/>
              <a:t>les </a:t>
            </a:r>
            <a:r>
              <a:rPr lang="fr-CA" sz="1400" dirty="0" smtClean="0"/>
              <a:t>tableaux.</a:t>
            </a:r>
          </a:p>
          <a:p>
            <a:pPr marL="285750" lvl="1" indent="-285750">
              <a:buFont typeface="Arial" pitchFamily="34" charset="0"/>
              <a:buChar char="•"/>
            </a:pPr>
            <a:endParaRPr lang="fr-CA" sz="1400" dirty="0" smtClean="0"/>
          </a:p>
          <a:p>
            <a:endParaRPr lang="fr-CA" sz="1400" dirty="0" smtClean="0"/>
          </a:p>
        </p:txBody>
      </p:sp>
    </p:spTree>
    <p:extLst>
      <p:ext uri="{BB962C8B-B14F-4D97-AF65-F5344CB8AC3E}">
        <p14:creationId xmlns:p14="http://schemas.microsoft.com/office/powerpoint/2010/main" val="35731828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Traitement</a:t>
            </a:r>
            <a:r>
              <a:rPr lang="en-CA" dirty="0" smtClean="0"/>
              <a:t> des </a:t>
            </a:r>
            <a:r>
              <a:rPr lang="en-CA" dirty="0" err="1" smtClean="0"/>
              <a:t>données</a:t>
            </a:r>
            <a:r>
              <a:rPr lang="en-CA" dirty="0" smtClean="0"/>
              <a:t/>
            </a:r>
            <a:br>
              <a:rPr lang="en-CA" dirty="0" smtClean="0"/>
            </a:br>
            <a:r>
              <a:rPr lang="en-CA" sz="2700" dirty="0" err="1" smtClean="0"/>
              <a:t>Règles</a:t>
            </a:r>
            <a:r>
              <a:rPr lang="en-CA" sz="2700" dirty="0" smtClean="0"/>
              <a:t> de </a:t>
            </a:r>
            <a:r>
              <a:rPr lang="en-CA" sz="2700" dirty="0" err="1" smtClean="0"/>
              <a:t>syntaxe</a:t>
            </a:r>
            <a:r>
              <a:rPr lang="en-CA" sz="2700" dirty="0" smtClean="0"/>
              <a:t> – Format JSON</a:t>
            </a:r>
            <a:endParaRPr lang="fr-CA" sz="2700" dirty="0"/>
          </a:p>
        </p:txBody>
      </p:sp>
      <p:sp>
        <p:nvSpPr>
          <p:cNvPr id="4" name="TextBox 3"/>
          <p:cNvSpPr txBox="1"/>
          <p:nvPr/>
        </p:nvSpPr>
        <p:spPr>
          <a:xfrm>
            <a:off x="232911" y="1086929"/>
            <a:ext cx="6780363" cy="4893647"/>
          </a:xfrm>
          <a:prstGeom prst="rect">
            <a:avLst/>
          </a:prstGeom>
          <a:noFill/>
        </p:spPr>
        <p:txBody>
          <a:bodyPr wrap="square" rtlCol="0">
            <a:spAutoFit/>
          </a:bodyPr>
          <a:lstStyle/>
          <a:p>
            <a:pPr marL="0" lvl="1"/>
            <a:r>
              <a:rPr lang="fr-CA" dirty="0" smtClean="0"/>
              <a:t>Règles </a:t>
            </a:r>
            <a:r>
              <a:rPr lang="fr-CA" dirty="0"/>
              <a:t>de syntaxe JSON</a:t>
            </a:r>
          </a:p>
          <a:p>
            <a:pPr marL="0" lvl="1"/>
            <a:endParaRPr lang="fr-CA" sz="1400" dirty="0" smtClean="0"/>
          </a:p>
          <a:p>
            <a:pPr marL="0" lvl="1"/>
            <a:r>
              <a:rPr lang="fr-CA" sz="1400" dirty="0"/>
              <a:t>L'objet</a:t>
            </a:r>
          </a:p>
          <a:p>
            <a:pPr marL="0" lvl="1"/>
            <a:r>
              <a:rPr lang="fr-CA" sz="1400" dirty="0"/>
              <a:t>Il contient un membre ou une liste de membres, chaque membre étant de la forme:</a:t>
            </a:r>
          </a:p>
          <a:p>
            <a:pPr marL="0" lvl="1"/>
            <a:endParaRPr lang="fr-CA" sz="1400" dirty="0"/>
          </a:p>
          <a:p>
            <a:pPr marL="0" lvl="1"/>
            <a:r>
              <a:rPr lang="fr-CA" sz="1400" dirty="0"/>
              <a:t>"nom" : </a:t>
            </a:r>
            <a:r>
              <a:rPr lang="fr-CA" sz="1400" dirty="0" smtClean="0"/>
              <a:t>valeur</a:t>
            </a:r>
          </a:p>
          <a:p>
            <a:pPr marL="0" lvl="1"/>
            <a:endParaRPr lang="fr-CA" sz="1400" dirty="0"/>
          </a:p>
          <a:p>
            <a:pPr marL="0" lvl="1"/>
            <a:r>
              <a:rPr lang="fr-CA" sz="1400" dirty="0" smtClean="0"/>
              <a:t>La valeur  </a:t>
            </a:r>
            <a:r>
              <a:rPr lang="fr-CA" sz="1400" dirty="0"/>
              <a:t>peut être: un objet, un tableau, un </a:t>
            </a:r>
            <a:r>
              <a:rPr lang="fr-CA" sz="1400" dirty="0" smtClean="0"/>
              <a:t>littéral </a:t>
            </a:r>
            <a:r>
              <a:rPr lang="fr-CA" sz="1400" dirty="0"/>
              <a:t>(chaîne, nombre, </a:t>
            </a:r>
            <a:r>
              <a:rPr lang="fr-CA" sz="1400" dirty="0" err="1"/>
              <a:t>true</a:t>
            </a:r>
            <a:r>
              <a:rPr lang="fr-CA" sz="1400" dirty="0"/>
              <a:t>, false, </a:t>
            </a:r>
            <a:r>
              <a:rPr lang="fr-CA" sz="1400" dirty="0" err="1"/>
              <a:t>null</a:t>
            </a:r>
            <a:r>
              <a:rPr lang="fr-CA" sz="1400" dirty="0"/>
              <a:t>).</a:t>
            </a:r>
          </a:p>
          <a:p>
            <a:pPr marL="0" lvl="1"/>
            <a:endParaRPr lang="fr-CA" sz="1400" dirty="0" smtClean="0"/>
          </a:p>
          <a:p>
            <a:pPr marL="0" lvl="1"/>
            <a:r>
              <a:rPr lang="fr-CA" sz="1400" dirty="0"/>
              <a:t>Voici un exemple de syntaxe JSON :</a:t>
            </a:r>
          </a:p>
          <a:p>
            <a:pPr marL="0" lvl="1"/>
            <a:endParaRPr lang="fr-CA" sz="1400" dirty="0"/>
          </a:p>
          <a:p>
            <a:pPr marL="0" lvl="1"/>
            <a:r>
              <a:rPr lang="fr-CA" sz="1400" dirty="0"/>
              <a:t>{</a:t>
            </a:r>
          </a:p>
          <a:p>
            <a:pPr marL="0" lvl="1"/>
            <a:r>
              <a:rPr lang="fr-CA" sz="1400" dirty="0"/>
              <a:t>  "espèce": </a:t>
            </a:r>
            <a:r>
              <a:rPr lang="fr-CA" sz="1400" dirty="0" smtClean="0"/>
              <a:t>"Chien",</a:t>
            </a:r>
            <a:endParaRPr lang="fr-CA" sz="1400" dirty="0"/>
          </a:p>
          <a:p>
            <a:pPr marL="0" lvl="1"/>
            <a:r>
              <a:rPr lang="fr-CA" sz="1400" dirty="0"/>
              <a:t>  "race": "Labrador Retriever",</a:t>
            </a:r>
          </a:p>
          <a:p>
            <a:pPr marL="0" lvl="1"/>
            <a:r>
              <a:rPr lang="fr-CA" sz="1400" dirty="0"/>
              <a:t>  "couleur": "</a:t>
            </a:r>
            <a:r>
              <a:rPr lang="fr-CA" sz="1400" dirty="0" err="1"/>
              <a:t>Yellow</a:t>
            </a:r>
            <a:r>
              <a:rPr lang="fr-CA" sz="1400" dirty="0"/>
              <a:t>",</a:t>
            </a:r>
          </a:p>
          <a:p>
            <a:pPr marL="0" lvl="1"/>
            <a:r>
              <a:rPr lang="fr-CA" sz="1400" dirty="0"/>
              <a:t>  "âge": 6</a:t>
            </a:r>
          </a:p>
          <a:p>
            <a:pPr marL="0" lvl="1"/>
            <a:r>
              <a:rPr lang="fr-CA" sz="1400" dirty="0"/>
              <a:t>}</a:t>
            </a:r>
          </a:p>
          <a:p>
            <a:pPr marL="0" lvl="1"/>
            <a:endParaRPr lang="fr-CA" sz="1400" dirty="0"/>
          </a:p>
          <a:p>
            <a:pPr marL="0" lvl="1"/>
            <a:r>
              <a:rPr lang="fr-CA" sz="1400" dirty="0" smtClean="0"/>
              <a:t> </a:t>
            </a:r>
          </a:p>
          <a:p>
            <a:pPr marL="0" lvl="1"/>
            <a:endParaRPr lang="fr-CA" sz="1400" dirty="0"/>
          </a:p>
          <a:p>
            <a:pPr marL="0" lvl="1"/>
            <a:endParaRPr lang="fr-CA" sz="1400" dirty="0" smtClean="0"/>
          </a:p>
          <a:p>
            <a:endParaRPr lang="fr-CA" sz="1400" dirty="0" smtClean="0"/>
          </a:p>
        </p:txBody>
      </p:sp>
    </p:spTree>
    <p:extLst>
      <p:ext uri="{BB962C8B-B14F-4D97-AF65-F5344CB8AC3E}">
        <p14:creationId xmlns:p14="http://schemas.microsoft.com/office/powerpoint/2010/main" val="10136707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Traitement</a:t>
            </a:r>
            <a:r>
              <a:rPr lang="en-CA" dirty="0" smtClean="0"/>
              <a:t> des </a:t>
            </a:r>
            <a:r>
              <a:rPr lang="en-CA" dirty="0" err="1" smtClean="0"/>
              <a:t>données</a:t>
            </a:r>
            <a:r>
              <a:rPr lang="en-CA" dirty="0" smtClean="0"/>
              <a:t/>
            </a:r>
            <a:br>
              <a:rPr lang="en-CA" dirty="0" smtClean="0"/>
            </a:br>
            <a:r>
              <a:rPr lang="en-CA" sz="2700" dirty="0" err="1" smtClean="0"/>
              <a:t>Représentation</a:t>
            </a:r>
            <a:r>
              <a:rPr lang="en-CA" sz="2700" dirty="0" smtClean="0"/>
              <a:t> JSON </a:t>
            </a:r>
            <a:endParaRPr lang="fr-CA" sz="2700" dirty="0"/>
          </a:p>
        </p:txBody>
      </p:sp>
      <p:sp>
        <p:nvSpPr>
          <p:cNvPr id="4" name="TextBox 3"/>
          <p:cNvSpPr txBox="1"/>
          <p:nvPr/>
        </p:nvSpPr>
        <p:spPr>
          <a:xfrm>
            <a:off x="232911" y="1086929"/>
            <a:ext cx="6780363" cy="4247317"/>
          </a:xfrm>
          <a:prstGeom prst="rect">
            <a:avLst/>
          </a:prstGeom>
          <a:noFill/>
        </p:spPr>
        <p:txBody>
          <a:bodyPr wrap="square" rtlCol="0">
            <a:spAutoFit/>
          </a:bodyPr>
          <a:lstStyle/>
          <a:p>
            <a:pPr marL="0" lvl="1"/>
            <a:r>
              <a:rPr lang="fr-CA" dirty="0" smtClean="0"/>
              <a:t>Règles </a:t>
            </a:r>
            <a:r>
              <a:rPr lang="fr-CA" dirty="0"/>
              <a:t>de syntaxe JSON</a:t>
            </a:r>
          </a:p>
          <a:p>
            <a:pPr marL="0" lvl="1"/>
            <a:endParaRPr lang="fr-CA" sz="1400" dirty="0" smtClean="0"/>
          </a:p>
          <a:p>
            <a:pPr marL="0" lvl="1"/>
            <a:r>
              <a:rPr lang="fr-CA" sz="1400" dirty="0"/>
              <a:t>Ceci par exemple n'est pas du JSON valide :</a:t>
            </a:r>
          </a:p>
          <a:p>
            <a:pPr marL="0" lvl="1"/>
            <a:endParaRPr lang="fr-CA" sz="1400" dirty="0"/>
          </a:p>
          <a:p>
            <a:pPr marL="0" lvl="1"/>
            <a:r>
              <a:rPr lang="fr-CA" sz="1400" dirty="0"/>
              <a:t>// JSON non valide, mais objet JS valide</a:t>
            </a:r>
          </a:p>
          <a:p>
            <a:pPr marL="0" lvl="1"/>
            <a:r>
              <a:rPr lang="fr-CA" sz="1400" dirty="0"/>
              <a:t>{</a:t>
            </a:r>
          </a:p>
          <a:p>
            <a:pPr marL="0" lvl="1"/>
            <a:r>
              <a:rPr lang="fr-CA" sz="1400" dirty="0"/>
              <a:t>  </a:t>
            </a:r>
            <a:r>
              <a:rPr lang="fr-CA" sz="1400" dirty="0" err="1"/>
              <a:t>foo</a:t>
            </a:r>
            <a:r>
              <a:rPr lang="fr-CA" sz="1400" dirty="0"/>
              <a:t>: "bar"</a:t>
            </a:r>
          </a:p>
          <a:p>
            <a:pPr marL="0" lvl="1"/>
            <a:r>
              <a:rPr lang="fr-CA" sz="1400" dirty="0"/>
              <a:t>}</a:t>
            </a:r>
          </a:p>
          <a:p>
            <a:pPr marL="0" lvl="1"/>
            <a:r>
              <a:rPr lang="fr-CA" sz="1400" dirty="0"/>
              <a:t>La façon correcte d'écrire ce JSON est :</a:t>
            </a:r>
          </a:p>
          <a:p>
            <a:pPr marL="0" lvl="1"/>
            <a:endParaRPr lang="fr-CA" sz="1400" dirty="0"/>
          </a:p>
          <a:p>
            <a:pPr marL="0" lvl="1"/>
            <a:r>
              <a:rPr lang="fr-CA" sz="1400" dirty="0"/>
              <a:t>// JSON valide</a:t>
            </a:r>
          </a:p>
          <a:p>
            <a:pPr marL="0" lvl="1"/>
            <a:r>
              <a:rPr lang="fr-CA" sz="1400" dirty="0"/>
              <a:t>{</a:t>
            </a:r>
          </a:p>
          <a:p>
            <a:pPr marL="0" lvl="1"/>
            <a:r>
              <a:rPr lang="fr-CA" sz="1400" dirty="0"/>
              <a:t>  "</a:t>
            </a:r>
            <a:r>
              <a:rPr lang="fr-CA" sz="1400" dirty="0" err="1"/>
              <a:t>foo</a:t>
            </a:r>
            <a:r>
              <a:rPr lang="fr-CA" sz="1400" dirty="0"/>
              <a:t>": "bar"</a:t>
            </a:r>
          </a:p>
          <a:p>
            <a:pPr marL="0" lvl="1"/>
            <a:r>
              <a:rPr lang="fr-CA" sz="1400" dirty="0"/>
              <a:t>}</a:t>
            </a:r>
          </a:p>
          <a:p>
            <a:pPr marL="0" lvl="1"/>
            <a:endParaRPr lang="fr-CA" sz="1400" dirty="0"/>
          </a:p>
          <a:p>
            <a:pPr marL="0" lvl="1"/>
            <a:r>
              <a:rPr lang="fr-CA" sz="1400" dirty="0" smtClean="0"/>
              <a:t> </a:t>
            </a:r>
          </a:p>
          <a:p>
            <a:pPr marL="0" lvl="1"/>
            <a:endParaRPr lang="fr-CA" sz="1400" dirty="0"/>
          </a:p>
          <a:p>
            <a:pPr marL="0" lvl="1"/>
            <a:endParaRPr lang="fr-CA" sz="1400" dirty="0" smtClean="0"/>
          </a:p>
          <a:p>
            <a:endParaRPr lang="fr-CA" sz="1400" dirty="0" smtClean="0"/>
          </a:p>
        </p:txBody>
      </p:sp>
    </p:spTree>
    <p:extLst>
      <p:ext uri="{BB962C8B-B14F-4D97-AF65-F5344CB8AC3E}">
        <p14:creationId xmlns:p14="http://schemas.microsoft.com/office/powerpoint/2010/main" val="21042210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Traitement</a:t>
            </a:r>
            <a:r>
              <a:rPr lang="en-CA" dirty="0" smtClean="0"/>
              <a:t> des </a:t>
            </a:r>
            <a:r>
              <a:rPr lang="en-CA" dirty="0" err="1" smtClean="0"/>
              <a:t>données</a:t>
            </a:r>
            <a:r>
              <a:rPr lang="en-CA" dirty="0" smtClean="0"/>
              <a:t/>
            </a:r>
            <a:br>
              <a:rPr lang="en-CA" dirty="0" smtClean="0"/>
            </a:br>
            <a:r>
              <a:rPr lang="en-CA" sz="2700" dirty="0" err="1" smtClean="0"/>
              <a:t>Réception</a:t>
            </a:r>
            <a:r>
              <a:rPr lang="en-CA" sz="2700" dirty="0" smtClean="0"/>
              <a:t> des </a:t>
            </a:r>
            <a:r>
              <a:rPr lang="en-CA" sz="2700" dirty="0" err="1" smtClean="0"/>
              <a:t>données</a:t>
            </a:r>
            <a:r>
              <a:rPr lang="en-CA" sz="2700" dirty="0" smtClean="0"/>
              <a:t> – Format JSON</a:t>
            </a:r>
            <a:endParaRPr lang="fr-CA" sz="2700" dirty="0"/>
          </a:p>
        </p:txBody>
      </p:sp>
      <p:sp>
        <p:nvSpPr>
          <p:cNvPr id="4" name="TextBox 3"/>
          <p:cNvSpPr txBox="1"/>
          <p:nvPr/>
        </p:nvSpPr>
        <p:spPr>
          <a:xfrm>
            <a:off x="232911" y="1086929"/>
            <a:ext cx="6780363" cy="3600986"/>
          </a:xfrm>
          <a:prstGeom prst="rect">
            <a:avLst/>
          </a:prstGeom>
          <a:noFill/>
        </p:spPr>
        <p:txBody>
          <a:bodyPr wrap="square" rtlCol="0">
            <a:spAutoFit/>
          </a:bodyPr>
          <a:lstStyle/>
          <a:p>
            <a:pPr marL="0" lvl="1"/>
            <a:r>
              <a:rPr lang="fr-CA" dirty="0" smtClean="0"/>
              <a:t>Réception des données</a:t>
            </a:r>
            <a:endParaRPr lang="fr-CA" dirty="0"/>
          </a:p>
          <a:p>
            <a:pPr marL="0" lvl="1"/>
            <a:endParaRPr lang="fr-CA" sz="1400" dirty="0" smtClean="0"/>
          </a:p>
          <a:p>
            <a:pPr marL="0" lvl="1"/>
            <a:r>
              <a:rPr lang="fr-CA" sz="1400" dirty="0" smtClean="0"/>
              <a:t>Le JSON, ce n’est que du texte.  En ce sens, lorsque le serveur vous renverra les données voulues, vous recevrez un gros paquet constitué de chaînes de caractères.</a:t>
            </a:r>
          </a:p>
          <a:p>
            <a:pPr marL="0" lvl="1"/>
            <a:endParaRPr lang="fr-CA" sz="1400" dirty="0"/>
          </a:p>
          <a:p>
            <a:pPr marL="0" lvl="1"/>
            <a:r>
              <a:rPr lang="fr-CA" sz="1400" dirty="0" smtClean="0"/>
              <a:t>Il faut donc transformer ce texte en objet JavaScript que vous pourrez manipuler plus facilement dans un script.</a:t>
            </a:r>
          </a:p>
          <a:p>
            <a:pPr marL="0" lvl="1"/>
            <a:endParaRPr lang="fr-CA" sz="1400" dirty="0"/>
          </a:p>
          <a:p>
            <a:pPr marL="0" lvl="1"/>
            <a:r>
              <a:rPr lang="fr-CA" sz="1400" dirty="0" smtClean="0"/>
              <a:t>Nous allons habituellement utiliser la fonction « </a:t>
            </a:r>
            <a:r>
              <a:rPr lang="fr-CA" sz="1400" dirty="0" err="1" smtClean="0"/>
              <a:t>parse</a:t>
            </a:r>
            <a:r>
              <a:rPr lang="fr-CA" sz="1400" dirty="0" smtClean="0"/>
              <a:t> » de l’objet JSON.  </a:t>
            </a:r>
          </a:p>
          <a:p>
            <a:pPr marL="0" lvl="1"/>
            <a:endParaRPr lang="fr-CA" sz="1400" dirty="0"/>
          </a:p>
          <a:p>
            <a:pPr marL="0" lvl="1"/>
            <a:r>
              <a:rPr lang="fr-CA" sz="1400" dirty="0" smtClean="0"/>
              <a:t>Voici de la séquence à faire:</a:t>
            </a:r>
          </a:p>
          <a:p>
            <a:pPr marL="285750" lvl="1" indent="-285750">
              <a:buFont typeface="Arial" pitchFamily="34" charset="0"/>
              <a:buChar char="•"/>
            </a:pPr>
            <a:r>
              <a:rPr lang="fr-CA" sz="1400" dirty="0" smtClean="0"/>
              <a:t>Reçois les données du serveur qui les a envoyé dans un format JSON.</a:t>
            </a:r>
          </a:p>
          <a:p>
            <a:pPr marL="285750" lvl="1" indent="-285750">
              <a:buFont typeface="Arial" pitchFamily="34" charset="0"/>
              <a:buChar char="•"/>
            </a:pPr>
            <a:r>
              <a:rPr lang="fr-CA" sz="1400" dirty="0" smtClean="0"/>
              <a:t>Transformation du format JSON en objet JavaScript.</a:t>
            </a:r>
          </a:p>
          <a:p>
            <a:pPr marL="285750" lvl="1" indent="-285750">
              <a:buFont typeface="Arial" pitchFamily="34" charset="0"/>
              <a:buChar char="•"/>
            </a:pPr>
            <a:r>
              <a:rPr lang="fr-CA" sz="1400" dirty="0" smtClean="0"/>
              <a:t>Manipulation des résultats.</a:t>
            </a:r>
            <a:endParaRPr lang="fr-CA" sz="1400" dirty="0"/>
          </a:p>
          <a:p>
            <a:pPr marL="0" lvl="1"/>
            <a:endParaRPr lang="fr-CA" sz="1400" dirty="0" smtClean="0"/>
          </a:p>
          <a:p>
            <a:endParaRPr lang="fr-CA" sz="1400" dirty="0" smtClean="0"/>
          </a:p>
        </p:txBody>
      </p:sp>
    </p:spTree>
    <p:extLst>
      <p:ext uri="{BB962C8B-B14F-4D97-AF65-F5344CB8AC3E}">
        <p14:creationId xmlns:p14="http://schemas.microsoft.com/office/powerpoint/2010/main" val="40454701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Traitement</a:t>
            </a:r>
            <a:r>
              <a:rPr lang="en-CA" dirty="0" smtClean="0"/>
              <a:t> des </a:t>
            </a:r>
            <a:r>
              <a:rPr lang="en-CA" dirty="0" err="1" smtClean="0"/>
              <a:t>données</a:t>
            </a:r>
            <a:r>
              <a:rPr lang="en-CA" dirty="0" smtClean="0"/>
              <a:t/>
            </a:r>
            <a:br>
              <a:rPr lang="en-CA" dirty="0" smtClean="0"/>
            </a:br>
            <a:r>
              <a:rPr lang="en-CA" sz="2700" dirty="0" err="1" smtClean="0"/>
              <a:t>Réception</a:t>
            </a:r>
            <a:r>
              <a:rPr lang="en-CA" sz="2700" dirty="0" smtClean="0"/>
              <a:t> des </a:t>
            </a:r>
            <a:r>
              <a:rPr lang="en-CA" sz="2700" dirty="0" err="1" smtClean="0"/>
              <a:t>données</a:t>
            </a:r>
            <a:r>
              <a:rPr lang="en-CA" sz="2700" dirty="0" smtClean="0"/>
              <a:t> – </a:t>
            </a:r>
            <a:r>
              <a:rPr lang="en-CA" sz="2700" dirty="0" err="1" smtClean="0"/>
              <a:t>JSON.parse</a:t>
            </a:r>
            <a:r>
              <a:rPr lang="en-CA" sz="2700" dirty="0" smtClean="0"/>
              <a:t>()</a:t>
            </a:r>
            <a:endParaRPr lang="fr-CA" sz="2700" dirty="0"/>
          </a:p>
        </p:txBody>
      </p:sp>
      <p:sp>
        <p:nvSpPr>
          <p:cNvPr id="4" name="TextBox 3"/>
          <p:cNvSpPr txBox="1"/>
          <p:nvPr/>
        </p:nvSpPr>
        <p:spPr>
          <a:xfrm>
            <a:off x="232911" y="1086929"/>
            <a:ext cx="6780363" cy="4031873"/>
          </a:xfrm>
          <a:prstGeom prst="rect">
            <a:avLst/>
          </a:prstGeom>
          <a:noFill/>
        </p:spPr>
        <p:txBody>
          <a:bodyPr wrap="square" rtlCol="0">
            <a:spAutoFit/>
          </a:bodyPr>
          <a:lstStyle/>
          <a:p>
            <a:pPr marL="0" lvl="1"/>
            <a:r>
              <a:rPr lang="fr-CA" dirty="0" smtClean="0"/>
              <a:t>Exemple</a:t>
            </a:r>
            <a:endParaRPr lang="fr-CA" dirty="0"/>
          </a:p>
          <a:p>
            <a:pPr marL="0" lvl="1"/>
            <a:endParaRPr lang="fr-CA" sz="1400" dirty="0" smtClean="0"/>
          </a:p>
          <a:p>
            <a:pPr marL="0" lvl="1"/>
            <a:r>
              <a:rPr lang="fr-CA" sz="1400" dirty="0" smtClean="0"/>
              <a:t>Supposons que vous faites une requête à un serveur et que celui-ci vous renvoie  sa réponse.  </a:t>
            </a:r>
          </a:p>
          <a:p>
            <a:pPr marL="0" lvl="1"/>
            <a:endParaRPr lang="fr-CA" sz="1400" dirty="0"/>
          </a:p>
          <a:p>
            <a:pPr marL="0" lvl="1"/>
            <a:r>
              <a:rPr lang="fr-CA" sz="1400" dirty="0" smtClean="0"/>
              <a:t>Votre objet pour la requêtes HTTP a été défini comme suit:  </a:t>
            </a:r>
          </a:p>
          <a:p>
            <a:pPr marL="0" lvl="1"/>
            <a:endParaRPr lang="fr-CA" sz="1400" dirty="0"/>
          </a:p>
          <a:p>
            <a:pPr marL="0" lvl="1"/>
            <a:r>
              <a:rPr lang="fr-CA" sz="1400" dirty="0" smtClean="0"/>
              <a:t>let </a:t>
            </a:r>
            <a:r>
              <a:rPr lang="fr-CA" sz="1400" dirty="0" err="1" smtClean="0"/>
              <a:t>requeteHTTP</a:t>
            </a:r>
            <a:r>
              <a:rPr lang="fr-CA" sz="1400" dirty="0" smtClean="0"/>
              <a:t> = new </a:t>
            </a:r>
            <a:r>
              <a:rPr lang="fr-CA" sz="1400" dirty="0" err="1" smtClean="0"/>
              <a:t>XMLHttpRequest</a:t>
            </a:r>
            <a:r>
              <a:rPr lang="fr-CA" sz="1400" dirty="0" smtClean="0"/>
              <a:t>();</a:t>
            </a:r>
          </a:p>
          <a:p>
            <a:endParaRPr lang="fr-CA" sz="1400" dirty="0" smtClean="0"/>
          </a:p>
          <a:p>
            <a:r>
              <a:rPr lang="fr-CA" sz="1400" dirty="0" smtClean="0"/>
              <a:t>La réponse du serveur est alors disponible par la propriété « </a:t>
            </a:r>
            <a:r>
              <a:rPr lang="fr-CA" sz="1400" dirty="0" err="1" smtClean="0"/>
              <a:t>responseText</a:t>
            </a:r>
            <a:r>
              <a:rPr lang="fr-CA" sz="1400" dirty="0" smtClean="0"/>
              <a:t> ».</a:t>
            </a:r>
          </a:p>
          <a:p>
            <a:endParaRPr lang="fr-CA" sz="1400" dirty="0"/>
          </a:p>
          <a:p>
            <a:r>
              <a:rPr lang="fr-CA" sz="1400" dirty="0" smtClean="0"/>
              <a:t>Les données dans </a:t>
            </a:r>
            <a:r>
              <a:rPr lang="fr-CA" sz="1400" dirty="0" err="1" smtClean="0"/>
              <a:t>responseText</a:t>
            </a:r>
            <a:r>
              <a:rPr lang="fr-CA" sz="1400" dirty="0" smtClean="0"/>
              <a:t> sont en format JSON.  Par exemple, vous avez reçu ceci:</a:t>
            </a:r>
          </a:p>
          <a:p>
            <a:r>
              <a:rPr lang="fr-CA" sz="1400" dirty="0"/>
              <a:t>{</a:t>
            </a:r>
          </a:p>
          <a:p>
            <a:r>
              <a:rPr lang="fr-CA" sz="1400" dirty="0"/>
              <a:t>    "titre_album":"</a:t>
            </a:r>
            <a:r>
              <a:rPr lang="fr-CA" sz="1400" dirty="0" err="1"/>
              <a:t>Abacab</a:t>
            </a:r>
            <a:r>
              <a:rPr lang="fr-CA" sz="1400" dirty="0"/>
              <a:t>",</a:t>
            </a:r>
          </a:p>
          <a:p>
            <a:r>
              <a:rPr lang="fr-CA" sz="1400" dirty="0"/>
              <a:t>    "</a:t>
            </a:r>
            <a:r>
              <a:rPr lang="fr-CA" sz="1400" dirty="0" err="1"/>
              <a:t>groupe":"Genesis</a:t>
            </a:r>
            <a:r>
              <a:rPr lang="fr-CA" sz="1400" dirty="0"/>
              <a:t>",</a:t>
            </a:r>
          </a:p>
          <a:p>
            <a:r>
              <a:rPr lang="fr-CA" sz="1400" dirty="0"/>
              <a:t>    "annee":1981,</a:t>
            </a:r>
          </a:p>
          <a:p>
            <a:r>
              <a:rPr lang="fr-CA" sz="1400" dirty="0"/>
              <a:t>    "</a:t>
            </a:r>
            <a:r>
              <a:rPr lang="fr-CA" sz="1400" dirty="0" err="1"/>
              <a:t>genre":"Rock</a:t>
            </a:r>
            <a:r>
              <a:rPr lang="fr-CA" sz="1400" dirty="0"/>
              <a:t>"</a:t>
            </a:r>
          </a:p>
          <a:p>
            <a:r>
              <a:rPr lang="fr-CA" sz="1400" dirty="0" smtClean="0"/>
              <a:t>}</a:t>
            </a:r>
            <a:endParaRPr lang="fr-CA" sz="1400" dirty="0"/>
          </a:p>
        </p:txBody>
      </p:sp>
    </p:spTree>
    <p:extLst>
      <p:ext uri="{BB962C8B-B14F-4D97-AF65-F5344CB8AC3E}">
        <p14:creationId xmlns:p14="http://schemas.microsoft.com/office/powerpoint/2010/main" val="31118709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Traitement</a:t>
            </a:r>
            <a:r>
              <a:rPr lang="en-CA" dirty="0" smtClean="0"/>
              <a:t> des </a:t>
            </a:r>
            <a:r>
              <a:rPr lang="en-CA" dirty="0" err="1" smtClean="0"/>
              <a:t>données</a:t>
            </a:r>
            <a:r>
              <a:rPr lang="en-CA" dirty="0" smtClean="0"/>
              <a:t/>
            </a:r>
            <a:br>
              <a:rPr lang="en-CA" dirty="0" smtClean="0"/>
            </a:br>
            <a:r>
              <a:rPr lang="en-CA" sz="2700" dirty="0" err="1" smtClean="0"/>
              <a:t>Réception</a:t>
            </a:r>
            <a:r>
              <a:rPr lang="en-CA" sz="2700" dirty="0" smtClean="0"/>
              <a:t> des </a:t>
            </a:r>
            <a:r>
              <a:rPr lang="en-CA" sz="2700" dirty="0" err="1" smtClean="0"/>
              <a:t>données</a:t>
            </a:r>
            <a:r>
              <a:rPr lang="en-CA" sz="2700" dirty="0" smtClean="0"/>
              <a:t> – </a:t>
            </a:r>
            <a:r>
              <a:rPr lang="en-CA" sz="2700" dirty="0" err="1" smtClean="0"/>
              <a:t>JSON.parse</a:t>
            </a:r>
            <a:r>
              <a:rPr lang="en-CA" sz="2700" dirty="0" smtClean="0"/>
              <a:t>()</a:t>
            </a:r>
            <a:endParaRPr lang="fr-CA" sz="2700" dirty="0"/>
          </a:p>
        </p:txBody>
      </p:sp>
      <p:sp>
        <p:nvSpPr>
          <p:cNvPr id="3" name="TextBox 2"/>
          <p:cNvSpPr txBox="1"/>
          <p:nvPr/>
        </p:nvSpPr>
        <p:spPr>
          <a:xfrm>
            <a:off x="241539" y="1182763"/>
            <a:ext cx="8341743" cy="3323987"/>
          </a:xfrm>
          <a:prstGeom prst="rect">
            <a:avLst/>
          </a:prstGeom>
          <a:noFill/>
        </p:spPr>
        <p:txBody>
          <a:bodyPr wrap="square" rtlCol="0">
            <a:spAutoFit/>
          </a:bodyPr>
          <a:lstStyle/>
          <a:p>
            <a:r>
              <a:rPr lang="fr-CA" sz="1400" dirty="0" smtClean="0"/>
              <a:t>Exemple – suite</a:t>
            </a:r>
          </a:p>
          <a:p>
            <a:endParaRPr lang="fr-CA" sz="1400" dirty="0" smtClean="0"/>
          </a:p>
          <a:p>
            <a:r>
              <a:rPr lang="fr-CA" sz="1400" dirty="0" err="1" smtClean="0"/>
              <a:t>Malheuseurement</a:t>
            </a:r>
            <a:r>
              <a:rPr lang="fr-CA" sz="1400" dirty="0" smtClean="0"/>
              <a:t>, ce format n’est pas un objet JavaScript directement utilisable.  Les valeurs à gauche entre </a:t>
            </a:r>
            <a:r>
              <a:rPr lang="fr-CA" sz="1400" dirty="0" err="1" smtClean="0"/>
              <a:t>guillement</a:t>
            </a:r>
            <a:r>
              <a:rPr lang="fr-CA" sz="1400" dirty="0" smtClean="0"/>
              <a:t> ne sont pas du bon format.</a:t>
            </a:r>
          </a:p>
          <a:p>
            <a:endParaRPr lang="fr-CA" sz="1400" dirty="0"/>
          </a:p>
          <a:p>
            <a:r>
              <a:rPr lang="fr-CA" sz="1400" dirty="0" smtClean="0"/>
              <a:t>Il faut plutôt avoir:</a:t>
            </a:r>
          </a:p>
          <a:p>
            <a:r>
              <a:rPr lang="fr-CA" sz="1400" dirty="0"/>
              <a:t>{</a:t>
            </a:r>
          </a:p>
          <a:p>
            <a:r>
              <a:rPr lang="fr-CA" sz="1400" dirty="0"/>
              <a:t>    "titre_album":"</a:t>
            </a:r>
            <a:r>
              <a:rPr lang="fr-CA" sz="1400" dirty="0" err="1"/>
              <a:t>Abacab</a:t>
            </a:r>
            <a:r>
              <a:rPr lang="fr-CA" sz="1400" dirty="0" smtClean="0"/>
              <a:t>",			</a:t>
            </a:r>
            <a:endParaRPr lang="fr-CA" sz="1400" dirty="0"/>
          </a:p>
          <a:p>
            <a:r>
              <a:rPr lang="fr-CA" sz="1400" dirty="0"/>
              <a:t>    "</a:t>
            </a:r>
            <a:r>
              <a:rPr lang="fr-CA" sz="1400" dirty="0" err="1"/>
              <a:t>groupe":"Genesis</a:t>
            </a:r>
            <a:r>
              <a:rPr lang="fr-CA" sz="1400" dirty="0"/>
              <a:t>",</a:t>
            </a:r>
          </a:p>
          <a:p>
            <a:r>
              <a:rPr lang="fr-CA" sz="1400" dirty="0"/>
              <a:t>    "annee":1981,</a:t>
            </a:r>
          </a:p>
          <a:p>
            <a:r>
              <a:rPr lang="fr-CA" sz="1400" dirty="0"/>
              <a:t>    "</a:t>
            </a:r>
            <a:r>
              <a:rPr lang="fr-CA" sz="1400" dirty="0" err="1"/>
              <a:t>genre":"Rock</a:t>
            </a:r>
            <a:r>
              <a:rPr lang="fr-CA" sz="1400" dirty="0"/>
              <a:t>"</a:t>
            </a:r>
          </a:p>
          <a:p>
            <a:r>
              <a:rPr lang="fr-CA" sz="1400" dirty="0" smtClean="0"/>
              <a:t>}</a:t>
            </a:r>
          </a:p>
          <a:p>
            <a:endParaRPr lang="fr-CA" sz="1400" dirty="0"/>
          </a:p>
          <a:p>
            <a:r>
              <a:rPr lang="fr-CA" sz="1400" dirty="0" smtClean="0"/>
              <a:t>On fera donc :</a:t>
            </a:r>
          </a:p>
          <a:p>
            <a:r>
              <a:rPr lang="fr-CA" sz="1400" dirty="0" smtClean="0"/>
              <a:t>		</a:t>
            </a:r>
            <a:endParaRPr lang="fr-CA" sz="1400" dirty="0"/>
          </a:p>
        </p:txBody>
      </p:sp>
      <p:sp>
        <p:nvSpPr>
          <p:cNvPr id="5" name="Right Arrow 4"/>
          <p:cNvSpPr/>
          <p:nvPr/>
        </p:nvSpPr>
        <p:spPr>
          <a:xfrm>
            <a:off x="2372264" y="2521591"/>
            <a:ext cx="1785668" cy="89446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CA" sz="1400" dirty="0" err="1" smtClean="0"/>
              <a:t>JSON.parse</a:t>
            </a:r>
            <a:r>
              <a:rPr lang="fr-CA" sz="1400" dirty="0" smtClean="0"/>
              <a:t>()</a:t>
            </a:r>
            <a:endParaRPr lang="fr-CA" sz="1400" dirty="0"/>
          </a:p>
        </p:txBody>
      </p:sp>
      <p:sp>
        <p:nvSpPr>
          <p:cNvPr id="6" name="TextBox 5"/>
          <p:cNvSpPr txBox="1"/>
          <p:nvPr/>
        </p:nvSpPr>
        <p:spPr>
          <a:xfrm>
            <a:off x="4304581" y="2390969"/>
            <a:ext cx="3165894" cy="1661993"/>
          </a:xfrm>
          <a:prstGeom prst="rect">
            <a:avLst/>
          </a:prstGeom>
          <a:noFill/>
        </p:spPr>
        <p:txBody>
          <a:bodyPr wrap="square" rtlCol="0">
            <a:spAutoFit/>
          </a:bodyPr>
          <a:lstStyle/>
          <a:p>
            <a:r>
              <a:rPr lang="fr-CA" sz="1400" dirty="0"/>
              <a:t>{</a:t>
            </a:r>
          </a:p>
          <a:p>
            <a:r>
              <a:rPr lang="fr-CA" sz="1400" dirty="0"/>
              <a:t>    titre_album:"</a:t>
            </a:r>
            <a:r>
              <a:rPr lang="fr-CA" sz="1400" dirty="0" err="1"/>
              <a:t>Abacab</a:t>
            </a:r>
            <a:r>
              <a:rPr lang="fr-CA" sz="1400" dirty="0"/>
              <a:t>",</a:t>
            </a:r>
          </a:p>
          <a:p>
            <a:r>
              <a:rPr lang="fr-CA" sz="1400" dirty="0"/>
              <a:t>    </a:t>
            </a:r>
            <a:r>
              <a:rPr lang="fr-CA" sz="1400" dirty="0" err="1"/>
              <a:t>groupe:"Genesis</a:t>
            </a:r>
            <a:r>
              <a:rPr lang="fr-CA" sz="1400" dirty="0"/>
              <a:t>",</a:t>
            </a:r>
          </a:p>
          <a:p>
            <a:r>
              <a:rPr lang="fr-CA" sz="1400" dirty="0"/>
              <a:t>    annee:1981,</a:t>
            </a:r>
          </a:p>
          <a:p>
            <a:r>
              <a:rPr lang="fr-CA" sz="1400" dirty="0"/>
              <a:t>    </a:t>
            </a:r>
            <a:r>
              <a:rPr lang="fr-CA" sz="1400" dirty="0" err="1"/>
              <a:t>genre:"Rock</a:t>
            </a:r>
            <a:r>
              <a:rPr lang="fr-CA" sz="1400" dirty="0"/>
              <a:t>"</a:t>
            </a:r>
          </a:p>
          <a:p>
            <a:r>
              <a:rPr lang="fr-CA" sz="1400" dirty="0"/>
              <a:t>}</a:t>
            </a:r>
          </a:p>
          <a:p>
            <a:endParaRPr lang="fr-CA" dirty="0"/>
          </a:p>
        </p:txBody>
      </p:sp>
      <p:sp>
        <p:nvSpPr>
          <p:cNvPr id="7" name="TextBox 6"/>
          <p:cNvSpPr txBox="1"/>
          <p:nvPr/>
        </p:nvSpPr>
        <p:spPr>
          <a:xfrm>
            <a:off x="1759787" y="3975475"/>
            <a:ext cx="6305911" cy="369332"/>
          </a:xfrm>
          <a:prstGeom prst="rect">
            <a:avLst/>
          </a:prstGeom>
          <a:solidFill>
            <a:schemeClr val="bg1">
              <a:lumMod val="85000"/>
            </a:schemeClr>
          </a:solidFill>
          <a:ln>
            <a:solidFill>
              <a:schemeClr val="tx1">
                <a:lumMod val="95000"/>
                <a:lumOff val="5000"/>
              </a:schemeClr>
            </a:solidFill>
          </a:ln>
        </p:spPr>
        <p:txBody>
          <a:bodyPr wrap="square" rtlCol="0">
            <a:spAutoFit/>
          </a:bodyPr>
          <a:lstStyle/>
          <a:p>
            <a:r>
              <a:rPr lang="fr-CA" dirty="0"/>
              <a:t>let  </a:t>
            </a:r>
            <a:r>
              <a:rPr lang="fr-CA" dirty="0" err="1"/>
              <a:t>resultat</a:t>
            </a:r>
            <a:r>
              <a:rPr lang="fr-CA" dirty="0"/>
              <a:t> =  </a:t>
            </a:r>
            <a:r>
              <a:rPr lang="fr-CA" dirty="0" err="1"/>
              <a:t>JSON.parse</a:t>
            </a:r>
            <a:r>
              <a:rPr lang="fr-CA" dirty="0"/>
              <a:t>(</a:t>
            </a:r>
            <a:r>
              <a:rPr lang="fr-CA" dirty="0" err="1"/>
              <a:t>requetteHttp.responseText</a:t>
            </a:r>
            <a:r>
              <a:rPr lang="fr-CA" dirty="0"/>
              <a:t>);</a:t>
            </a:r>
          </a:p>
        </p:txBody>
      </p:sp>
    </p:spTree>
    <p:extLst>
      <p:ext uri="{BB962C8B-B14F-4D97-AF65-F5344CB8AC3E}">
        <p14:creationId xmlns:p14="http://schemas.microsoft.com/office/powerpoint/2010/main" val="2938320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Traitement</a:t>
            </a:r>
            <a:r>
              <a:rPr lang="en-CA" dirty="0" smtClean="0"/>
              <a:t> des </a:t>
            </a:r>
            <a:r>
              <a:rPr lang="en-CA" dirty="0" err="1" smtClean="0"/>
              <a:t>données</a:t>
            </a:r>
            <a:r>
              <a:rPr lang="en-CA" dirty="0" smtClean="0"/>
              <a:t/>
            </a:r>
            <a:br>
              <a:rPr lang="en-CA" dirty="0" smtClean="0"/>
            </a:br>
            <a:r>
              <a:rPr lang="en-CA" sz="2700" dirty="0" err="1" smtClean="0"/>
              <a:t>Accéder</a:t>
            </a:r>
            <a:r>
              <a:rPr lang="en-CA" sz="2700" dirty="0" smtClean="0"/>
              <a:t> aux </a:t>
            </a:r>
            <a:r>
              <a:rPr lang="en-CA" sz="2700" dirty="0" err="1" smtClean="0"/>
              <a:t>données</a:t>
            </a:r>
            <a:endParaRPr lang="fr-CA" sz="2700" dirty="0"/>
          </a:p>
        </p:txBody>
      </p:sp>
      <p:sp>
        <p:nvSpPr>
          <p:cNvPr id="3" name="TextBox 2"/>
          <p:cNvSpPr txBox="1"/>
          <p:nvPr/>
        </p:nvSpPr>
        <p:spPr>
          <a:xfrm>
            <a:off x="241539" y="1182763"/>
            <a:ext cx="8341743" cy="1600438"/>
          </a:xfrm>
          <a:prstGeom prst="rect">
            <a:avLst/>
          </a:prstGeom>
          <a:noFill/>
        </p:spPr>
        <p:txBody>
          <a:bodyPr wrap="square" rtlCol="0">
            <a:spAutoFit/>
          </a:bodyPr>
          <a:lstStyle/>
          <a:p>
            <a:r>
              <a:rPr lang="fr-CA" sz="1400" dirty="0" smtClean="0"/>
              <a:t>L’accès aux données, une fois transféré du JSON en objet JavaScript peut se faire de la forme suivante:</a:t>
            </a:r>
          </a:p>
          <a:p>
            <a:endParaRPr lang="fr-CA" sz="1400" dirty="0"/>
          </a:p>
          <a:p>
            <a:r>
              <a:rPr lang="fr-CA" sz="1400" dirty="0" err="1" smtClean="0"/>
              <a:t>Objet.membre</a:t>
            </a:r>
            <a:endParaRPr lang="fr-CA" sz="1400" dirty="0" smtClean="0"/>
          </a:p>
          <a:p>
            <a:endParaRPr lang="fr-CA" sz="1400" dirty="0" smtClean="0"/>
          </a:p>
          <a:p>
            <a:r>
              <a:rPr lang="fr-CA" sz="1400" dirty="0" smtClean="0"/>
              <a:t>Exemple 1</a:t>
            </a:r>
          </a:p>
          <a:p>
            <a:endParaRPr lang="fr-CA" sz="1400" dirty="0" smtClean="0"/>
          </a:p>
          <a:p>
            <a:endParaRPr lang="fr-CA" sz="1400" dirty="0"/>
          </a:p>
        </p:txBody>
      </p:sp>
      <p:sp>
        <p:nvSpPr>
          <p:cNvPr id="6" name="TextBox 5"/>
          <p:cNvSpPr txBox="1"/>
          <p:nvPr/>
        </p:nvSpPr>
        <p:spPr>
          <a:xfrm>
            <a:off x="5883215" y="2282370"/>
            <a:ext cx="3165894" cy="2092881"/>
          </a:xfrm>
          <a:prstGeom prst="rect">
            <a:avLst/>
          </a:prstGeom>
          <a:noFill/>
        </p:spPr>
        <p:txBody>
          <a:bodyPr wrap="square" rtlCol="0">
            <a:spAutoFit/>
          </a:bodyPr>
          <a:lstStyle/>
          <a:p>
            <a:r>
              <a:rPr lang="fr-CA" sz="1400" dirty="0" smtClean="0"/>
              <a:t>Objet JavaScript transformé avec </a:t>
            </a:r>
            <a:r>
              <a:rPr lang="fr-CA" sz="1400" dirty="0" err="1" smtClean="0"/>
              <a:t>JSON.parse</a:t>
            </a:r>
            <a:r>
              <a:rPr lang="fr-CA" sz="1400" dirty="0" smtClean="0"/>
              <a:t>()</a:t>
            </a:r>
          </a:p>
          <a:p>
            <a:r>
              <a:rPr lang="fr-CA" sz="1400" dirty="0" smtClean="0"/>
              <a:t>{</a:t>
            </a:r>
            <a:endParaRPr lang="fr-CA" sz="1400" dirty="0"/>
          </a:p>
          <a:p>
            <a:r>
              <a:rPr lang="fr-CA" sz="1400" dirty="0"/>
              <a:t>    titre_album:"</a:t>
            </a:r>
            <a:r>
              <a:rPr lang="fr-CA" sz="1400" dirty="0" err="1"/>
              <a:t>Abacab</a:t>
            </a:r>
            <a:r>
              <a:rPr lang="fr-CA" sz="1400" dirty="0"/>
              <a:t>",</a:t>
            </a:r>
          </a:p>
          <a:p>
            <a:r>
              <a:rPr lang="fr-CA" sz="1400" dirty="0"/>
              <a:t>    </a:t>
            </a:r>
            <a:r>
              <a:rPr lang="fr-CA" sz="1400" dirty="0" err="1"/>
              <a:t>groupe:"Genesis</a:t>
            </a:r>
            <a:r>
              <a:rPr lang="fr-CA" sz="1400" dirty="0"/>
              <a:t>",</a:t>
            </a:r>
          </a:p>
          <a:p>
            <a:r>
              <a:rPr lang="fr-CA" sz="1400" dirty="0"/>
              <a:t>    annee:1981,</a:t>
            </a:r>
          </a:p>
          <a:p>
            <a:r>
              <a:rPr lang="fr-CA" sz="1400" dirty="0"/>
              <a:t>    </a:t>
            </a:r>
            <a:r>
              <a:rPr lang="fr-CA" sz="1400" dirty="0" err="1"/>
              <a:t>genre:"Rock</a:t>
            </a:r>
            <a:r>
              <a:rPr lang="fr-CA" sz="1400" dirty="0"/>
              <a:t>"</a:t>
            </a:r>
          </a:p>
          <a:p>
            <a:r>
              <a:rPr lang="fr-CA" sz="1400" dirty="0"/>
              <a:t>}</a:t>
            </a:r>
          </a:p>
          <a:p>
            <a:endParaRPr lang="fr-CA" dirty="0"/>
          </a:p>
        </p:txBody>
      </p:sp>
      <p:sp>
        <p:nvSpPr>
          <p:cNvPr id="8" name="TextBox 7"/>
          <p:cNvSpPr txBox="1"/>
          <p:nvPr/>
        </p:nvSpPr>
        <p:spPr>
          <a:xfrm>
            <a:off x="241539" y="2347254"/>
            <a:ext cx="5469148" cy="1815882"/>
          </a:xfrm>
          <a:prstGeom prst="rect">
            <a:avLst/>
          </a:prstGeom>
          <a:solidFill>
            <a:schemeClr val="bg1">
              <a:lumMod val="85000"/>
            </a:schemeClr>
          </a:solidFill>
          <a:ln>
            <a:solidFill>
              <a:schemeClr val="tx1">
                <a:lumMod val="95000"/>
                <a:lumOff val="5000"/>
              </a:schemeClr>
            </a:solidFill>
          </a:ln>
        </p:spPr>
        <p:txBody>
          <a:bodyPr wrap="square" rtlCol="0">
            <a:spAutoFit/>
          </a:bodyPr>
          <a:lstStyle/>
          <a:p>
            <a:r>
              <a:rPr lang="fr-CA" sz="1600" dirty="0"/>
              <a:t>let  </a:t>
            </a:r>
            <a:r>
              <a:rPr lang="fr-CA" sz="1600" dirty="0" err="1"/>
              <a:t>resultat</a:t>
            </a:r>
            <a:r>
              <a:rPr lang="fr-CA" sz="1600" dirty="0"/>
              <a:t> =  </a:t>
            </a:r>
            <a:r>
              <a:rPr lang="fr-CA" sz="1600" dirty="0" err="1"/>
              <a:t>JSON.parse</a:t>
            </a:r>
            <a:r>
              <a:rPr lang="fr-CA" sz="1600" dirty="0"/>
              <a:t>(</a:t>
            </a:r>
            <a:r>
              <a:rPr lang="fr-CA" sz="1600" dirty="0" err="1"/>
              <a:t>requetteHttp.responseText</a:t>
            </a:r>
            <a:r>
              <a:rPr lang="fr-CA" sz="1600" dirty="0" smtClean="0"/>
              <a:t>);</a:t>
            </a:r>
          </a:p>
          <a:p>
            <a:endParaRPr lang="fr-CA" sz="1600" dirty="0"/>
          </a:p>
          <a:p>
            <a:r>
              <a:rPr lang="fr-CA" sz="1600" dirty="0" smtClean="0"/>
              <a:t>// Nous avons accès aux données comme suit:</a:t>
            </a:r>
          </a:p>
          <a:p>
            <a:endParaRPr lang="fr-CA" sz="1600" dirty="0"/>
          </a:p>
          <a:p>
            <a:r>
              <a:rPr lang="fr-CA" sz="1600" dirty="0" err="1"/>
              <a:t>r</a:t>
            </a:r>
            <a:r>
              <a:rPr lang="fr-CA" sz="1600" dirty="0" err="1" smtClean="0"/>
              <a:t>esultat.titre_album</a:t>
            </a:r>
            <a:r>
              <a:rPr lang="fr-CA" sz="1600" dirty="0" smtClean="0"/>
              <a:t>;  // </a:t>
            </a:r>
            <a:r>
              <a:rPr lang="fr-CA" sz="1600" dirty="0" err="1" smtClean="0"/>
              <a:t>Abacab</a:t>
            </a:r>
            <a:endParaRPr lang="fr-CA" sz="1600" dirty="0" smtClean="0"/>
          </a:p>
          <a:p>
            <a:r>
              <a:rPr lang="fr-CA" sz="1600" dirty="0" err="1"/>
              <a:t>r</a:t>
            </a:r>
            <a:r>
              <a:rPr lang="fr-CA" sz="1600" dirty="0" err="1" smtClean="0"/>
              <a:t>esultat.groupe</a:t>
            </a:r>
            <a:r>
              <a:rPr lang="fr-CA" sz="1600" dirty="0" smtClean="0"/>
              <a:t>; // Genesis</a:t>
            </a:r>
          </a:p>
          <a:p>
            <a:r>
              <a:rPr lang="fr-CA" sz="1600" dirty="0" err="1" smtClean="0"/>
              <a:t>resultat.genre</a:t>
            </a:r>
            <a:r>
              <a:rPr lang="fr-CA" sz="1600" dirty="0" smtClean="0"/>
              <a:t>;  // Rock</a:t>
            </a:r>
            <a:endParaRPr lang="fr-CA" sz="1600" dirty="0"/>
          </a:p>
        </p:txBody>
      </p:sp>
    </p:spTree>
    <p:extLst>
      <p:ext uri="{BB962C8B-B14F-4D97-AF65-F5344CB8AC3E}">
        <p14:creationId xmlns:p14="http://schemas.microsoft.com/office/powerpoint/2010/main" val="4113339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lstStyle/>
          <a:p>
            <a:r>
              <a:rPr lang="en-CA" dirty="0" err="1" smtClean="0"/>
              <a:t>Jquery</a:t>
            </a:r>
            <a:r>
              <a:rPr lang="en-CA" dirty="0" smtClean="0"/>
              <a:t> – Installation</a:t>
            </a:r>
            <a:endParaRPr lang="fr-CA" dirty="0"/>
          </a:p>
        </p:txBody>
      </p:sp>
      <p:sp>
        <p:nvSpPr>
          <p:cNvPr id="4" name="TextBox 3"/>
          <p:cNvSpPr txBox="1"/>
          <p:nvPr/>
        </p:nvSpPr>
        <p:spPr>
          <a:xfrm>
            <a:off x="181154" y="1121434"/>
            <a:ext cx="8652295" cy="3970318"/>
          </a:xfrm>
          <a:prstGeom prst="rect">
            <a:avLst/>
          </a:prstGeom>
          <a:noFill/>
        </p:spPr>
        <p:txBody>
          <a:bodyPr wrap="square" rtlCol="0">
            <a:spAutoFit/>
          </a:bodyPr>
          <a:lstStyle/>
          <a:p>
            <a:r>
              <a:rPr lang="fr-CA" dirty="0" smtClean="0"/>
              <a:t>Il n’y a pas vraiment d’installation proprement dite.  </a:t>
            </a:r>
            <a:r>
              <a:rPr lang="fr-CA" dirty="0" err="1" smtClean="0"/>
              <a:t>Jquery</a:t>
            </a:r>
            <a:r>
              <a:rPr lang="fr-CA" dirty="0" smtClean="0"/>
              <a:t> vient en 2 versions de fichier.  On y fait référence dans notre page Web tout simplement.</a:t>
            </a:r>
          </a:p>
          <a:p>
            <a:endParaRPr lang="fr-CA" dirty="0"/>
          </a:p>
          <a:p>
            <a:r>
              <a:rPr lang="fr-CA" dirty="0" smtClean="0"/>
              <a:t>1</a:t>
            </a:r>
            <a:r>
              <a:rPr lang="fr-CA" baseline="30000" dirty="0" smtClean="0"/>
              <a:t>ère</a:t>
            </a:r>
            <a:r>
              <a:rPr lang="fr-CA" dirty="0" smtClean="0"/>
              <a:t> façon:  Télécharger le fichier à partir du site de </a:t>
            </a:r>
            <a:r>
              <a:rPr lang="fr-CA" dirty="0" err="1" smtClean="0">
                <a:hlinkClick r:id="rId2"/>
              </a:rPr>
              <a:t>Jquery</a:t>
            </a:r>
            <a:endParaRPr lang="fr-CA" dirty="0" smtClean="0"/>
          </a:p>
          <a:p>
            <a:endParaRPr lang="fr-CA" dirty="0" smtClean="0"/>
          </a:p>
          <a:p>
            <a:r>
              <a:rPr lang="fr-CA" dirty="0" smtClean="0"/>
              <a:t>2 fichiers sont disponibles:				</a:t>
            </a:r>
          </a:p>
          <a:p>
            <a:pPr marL="742950" lvl="1" indent="-285750">
              <a:buFont typeface="Arial" pitchFamily="34" charset="0"/>
              <a:buChar char="•"/>
            </a:pPr>
            <a:r>
              <a:rPr lang="fr-CA" dirty="0" smtClean="0"/>
              <a:t>En mode production: jquery.#version.js		</a:t>
            </a:r>
          </a:p>
          <a:p>
            <a:pPr marL="742950" lvl="1" indent="-285750">
              <a:buFont typeface="Arial" pitchFamily="34" charset="0"/>
              <a:buChar char="•"/>
            </a:pPr>
            <a:r>
              <a:rPr lang="fr-CA" dirty="0" smtClean="0"/>
              <a:t>En mode développement:  jquery.#version.min.js</a:t>
            </a:r>
          </a:p>
          <a:p>
            <a:pPr marL="742950" lvl="1" indent="-285750">
              <a:buFont typeface="Arial" pitchFamily="34" charset="0"/>
              <a:buChar char="•"/>
            </a:pPr>
            <a:r>
              <a:rPr lang="fr-CA" dirty="0" smtClean="0"/>
              <a:t>On y fait référence avec:  &lt;script </a:t>
            </a:r>
            <a:r>
              <a:rPr lang="fr-CA" dirty="0" err="1" smtClean="0"/>
              <a:t>src</a:t>
            </a:r>
            <a:r>
              <a:rPr lang="fr-CA" dirty="0" smtClean="0"/>
              <a:t>="</a:t>
            </a:r>
            <a:r>
              <a:rPr lang="fr-CA" dirty="0" err="1" smtClean="0"/>
              <a:t>dossier_jquery</a:t>
            </a:r>
            <a:r>
              <a:rPr lang="fr-CA" dirty="0" smtClean="0"/>
              <a:t>/jquery.3.3.1.min.js"&gt;&lt;/script&gt;</a:t>
            </a:r>
            <a:endParaRPr lang="fr-CA" dirty="0"/>
          </a:p>
          <a:p>
            <a:endParaRPr lang="fr-CA" dirty="0" smtClean="0"/>
          </a:p>
          <a:p>
            <a:r>
              <a:rPr lang="fr-CA" dirty="0" smtClean="0"/>
              <a:t>2</a:t>
            </a:r>
            <a:r>
              <a:rPr lang="fr-CA" baseline="30000" dirty="0" smtClean="0"/>
              <a:t>ème</a:t>
            </a:r>
            <a:r>
              <a:rPr lang="fr-CA" dirty="0" smtClean="0"/>
              <a:t> façon (méthode conseillée):</a:t>
            </a:r>
          </a:p>
          <a:p>
            <a:pPr marL="742950" lvl="1" indent="-285750">
              <a:buFont typeface="Arial" pitchFamily="34" charset="0"/>
              <a:buChar char="•"/>
            </a:pPr>
            <a:r>
              <a:rPr lang="fr-CA" dirty="0" smtClean="0"/>
              <a:t>En insérant une référence sur le fichier à partir d’un gestionnaire de contenu</a:t>
            </a:r>
          </a:p>
          <a:p>
            <a:r>
              <a:rPr lang="fr-CA" dirty="0" smtClean="0"/>
              <a:t>&lt;script </a:t>
            </a:r>
            <a:r>
              <a:rPr lang="fr-CA" dirty="0" err="1" smtClean="0"/>
              <a:t>src</a:t>
            </a:r>
            <a:r>
              <a:rPr lang="fr-CA" dirty="0"/>
              <a:t>="https://ajax.googleapis.com/ajax/libs/jquery/3.3.1/jquery.min.js"&gt;&lt;/script&gt;</a:t>
            </a:r>
          </a:p>
          <a:p>
            <a:pPr marL="742950" lvl="1" indent="-285750">
              <a:buFont typeface="Arial" pitchFamily="34" charset="0"/>
              <a:buChar char="•"/>
            </a:pPr>
            <a:endParaRPr lang="fr-CA" dirty="0"/>
          </a:p>
        </p:txBody>
      </p:sp>
    </p:spTree>
    <p:extLst>
      <p:ext uri="{BB962C8B-B14F-4D97-AF65-F5344CB8AC3E}">
        <p14:creationId xmlns:p14="http://schemas.microsoft.com/office/powerpoint/2010/main" val="6759721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Traitement</a:t>
            </a:r>
            <a:r>
              <a:rPr lang="en-CA" dirty="0" smtClean="0"/>
              <a:t> des </a:t>
            </a:r>
            <a:r>
              <a:rPr lang="en-CA" dirty="0" err="1" smtClean="0"/>
              <a:t>données</a:t>
            </a:r>
            <a:r>
              <a:rPr lang="en-CA" dirty="0" smtClean="0"/>
              <a:t/>
            </a:r>
            <a:br>
              <a:rPr lang="en-CA" dirty="0" smtClean="0"/>
            </a:br>
            <a:r>
              <a:rPr lang="en-CA" sz="2700" dirty="0" err="1" smtClean="0"/>
              <a:t>Accéder</a:t>
            </a:r>
            <a:r>
              <a:rPr lang="en-CA" sz="2700" dirty="0" smtClean="0"/>
              <a:t> aux </a:t>
            </a:r>
            <a:r>
              <a:rPr lang="en-CA" sz="2700" dirty="0" err="1" smtClean="0"/>
              <a:t>données</a:t>
            </a:r>
            <a:endParaRPr lang="fr-CA" sz="2700" dirty="0"/>
          </a:p>
        </p:txBody>
      </p:sp>
      <p:sp>
        <p:nvSpPr>
          <p:cNvPr id="3" name="TextBox 2"/>
          <p:cNvSpPr txBox="1"/>
          <p:nvPr/>
        </p:nvSpPr>
        <p:spPr>
          <a:xfrm>
            <a:off x="241539" y="1182763"/>
            <a:ext cx="8341743" cy="4401205"/>
          </a:xfrm>
          <a:prstGeom prst="rect">
            <a:avLst/>
          </a:prstGeom>
          <a:noFill/>
        </p:spPr>
        <p:txBody>
          <a:bodyPr wrap="square" rtlCol="0">
            <a:spAutoFit/>
          </a:bodyPr>
          <a:lstStyle/>
          <a:p>
            <a:r>
              <a:rPr lang="fr-CA" sz="1400" dirty="0" smtClean="0"/>
              <a:t>Exemple 2</a:t>
            </a:r>
          </a:p>
          <a:p>
            <a:endParaRPr lang="fr-CA" sz="1400" dirty="0"/>
          </a:p>
          <a:p>
            <a:r>
              <a:rPr lang="fr-CA" sz="1400" dirty="0" smtClean="0"/>
              <a:t>Avec les données suivantes:</a:t>
            </a:r>
          </a:p>
          <a:p>
            <a:endParaRPr lang="fr-CA" sz="1400" dirty="0"/>
          </a:p>
          <a:p>
            <a:r>
              <a:rPr lang="fr-CA" sz="1400" dirty="0"/>
              <a:t>{</a:t>
            </a:r>
          </a:p>
          <a:p>
            <a:r>
              <a:rPr lang="fr-CA" sz="1400" dirty="0"/>
              <a:t>  </a:t>
            </a:r>
            <a:r>
              <a:rPr lang="fr-CA" sz="1400" dirty="0" smtClean="0"/>
              <a:t>fruits: </a:t>
            </a:r>
            <a:r>
              <a:rPr lang="fr-CA" sz="1400" dirty="0"/>
              <a:t>[</a:t>
            </a:r>
          </a:p>
          <a:p>
            <a:r>
              <a:rPr lang="fr-CA" sz="1400" dirty="0"/>
              <a:t>    { </a:t>
            </a:r>
            <a:r>
              <a:rPr lang="fr-CA" sz="1400" dirty="0" smtClean="0"/>
              <a:t>kiwis: </a:t>
            </a:r>
            <a:r>
              <a:rPr lang="fr-CA" sz="1400" dirty="0"/>
              <a:t>3,</a:t>
            </a:r>
          </a:p>
          <a:p>
            <a:r>
              <a:rPr lang="fr-CA" sz="1400" dirty="0"/>
              <a:t>      </a:t>
            </a:r>
            <a:r>
              <a:rPr lang="fr-CA" sz="1400" dirty="0" smtClean="0"/>
              <a:t>mangues: </a:t>
            </a:r>
            <a:r>
              <a:rPr lang="fr-CA" sz="1400" dirty="0"/>
              <a:t>4,</a:t>
            </a:r>
          </a:p>
          <a:p>
            <a:r>
              <a:rPr lang="fr-CA" sz="1400" dirty="0"/>
              <a:t>      </a:t>
            </a:r>
            <a:r>
              <a:rPr lang="fr-CA" sz="1400" dirty="0" smtClean="0"/>
              <a:t>pommes: </a:t>
            </a:r>
            <a:r>
              <a:rPr lang="fr-CA" sz="1400" dirty="0" err="1"/>
              <a:t>null</a:t>
            </a:r>
            <a:endParaRPr lang="fr-CA" sz="1400" dirty="0"/>
          </a:p>
          <a:p>
            <a:r>
              <a:rPr lang="fr-CA" sz="1400" dirty="0"/>
              <a:t>    },</a:t>
            </a:r>
          </a:p>
          <a:p>
            <a:r>
              <a:rPr lang="fr-CA" sz="1400" dirty="0"/>
              <a:t>    { </a:t>
            </a:r>
            <a:r>
              <a:rPr lang="fr-CA" sz="1400" dirty="0" smtClean="0"/>
              <a:t>panier: </a:t>
            </a:r>
            <a:r>
              <a:rPr lang="fr-CA" sz="1400" dirty="0" err="1"/>
              <a:t>true</a:t>
            </a:r>
            <a:r>
              <a:rPr lang="fr-CA" sz="1400" dirty="0"/>
              <a:t> }</a:t>
            </a:r>
          </a:p>
          <a:p>
            <a:r>
              <a:rPr lang="fr-CA" sz="1400" dirty="0"/>
              <a:t>  ],</a:t>
            </a:r>
          </a:p>
          <a:p>
            <a:r>
              <a:rPr lang="fr-CA" sz="1400" dirty="0"/>
              <a:t>  </a:t>
            </a:r>
            <a:r>
              <a:rPr lang="fr-CA" sz="1400" dirty="0" err="1" smtClean="0"/>
              <a:t>legumes</a:t>
            </a:r>
            <a:r>
              <a:rPr lang="fr-CA" sz="1400" dirty="0" smtClean="0"/>
              <a:t>: </a:t>
            </a:r>
            <a:r>
              <a:rPr lang="fr-CA" sz="1400" dirty="0"/>
              <a:t>{</a:t>
            </a:r>
          </a:p>
          <a:p>
            <a:r>
              <a:rPr lang="fr-CA" sz="1400" dirty="0"/>
              <a:t>      </a:t>
            </a:r>
            <a:r>
              <a:rPr lang="fr-CA" sz="1400" dirty="0" smtClean="0"/>
              <a:t>patates: </a:t>
            </a:r>
            <a:r>
              <a:rPr lang="fr-CA" sz="1400" dirty="0"/>
              <a:t>"amandine",</a:t>
            </a:r>
          </a:p>
          <a:p>
            <a:r>
              <a:rPr lang="fr-CA" sz="1400" dirty="0"/>
              <a:t>      </a:t>
            </a:r>
            <a:r>
              <a:rPr lang="fr-CA" sz="1400" dirty="0" smtClean="0"/>
              <a:t>poireaux: </a:t>
            </a:r>
            <a:r>
              <a:rPr lang="fr-CA" sz="1400" dirty="0"/>
              <a:t>false</a:t>
            </a:r>
          </a:p>
          <a:p>
            <a:r>
              <a:rPr lang="fr-CA" sz="1400" dirty="0"/>
              <a:t>    },</a:t>
            </a:r>
          </a:p>
          <a:p>
            <a:r>
              <a:rPr lang="fr-CA" sz="1400" dirty="0"/>
              <a:t>    </a:t>
            </a:r>
            <a:r>
              <a:rPr lang="fr-CA" sz="1400" dirty="0" smtClean="0"/>
              <a:t>viandes: </a:t>
            </a:r>
            <a:r>
              <a:rPr lang="fr-CA" sz="1400" dirty="0"/>
              <a:t>["poisson","poulet","</a:t>
            </a:r>
            <a:r>
              <a:rPr lang="fr-CA" sz="1400" dirty="0" err="1"/>
              <a:t>boeuf</a:t>
            </a:r>
            <a:r>
              <a:rPr lang="fr-CA" sz="1400" dirty="0"/>
              <a:t>"]</a:t>
            </a:r>
          </a:p>
          <a:p>
            <a:r>
              <a:rPr lang="fr-CA" sz="1400" dirty="0"/>
              <a:t> }</a:t>
            </a:r>
            <a:endParaRPr lang="fr-CA" sz="1400" dirty="0" smtClean="0"/>
          </a:p>
          <a:p>
            <a:endParaRPr lang="fr-CA" sz="1400" dirty="0" smtClean="0"/>
          </a:p>
          <a:p>
            <a:endParaRPr lang="fr-CA" sz="1400" dirty="0"/>
          </a:p>
        </p:txBody>
      </p:sp>
      <p:sp>
        <p:nvSpPr>
          <p:cNvPr id="8" name="TextBox 7"/>
          <p:cNvSpPr txBox="1"/>
          <p:nvPr/>
        </p:nvSpPr>
        <p:spPr>
          <a:xfrm>
            <a:off x="2406770" y="2086499"/>
            <a:ext cx="6487064" cy="2031325"/>
          </a:xfrm>
          <a:prstGeom prst="rect">
            <a:avLst/>
          </a:prstGeom>
          <a:solidFill>
            <a:schemeClr val="bg1">
              <a:lumMod val="85000"/>
            </a:schemeClr>
          </a:solidFill>
          <a:ln>
            <a:solidFill>
              <a:schemeClr val="tx1">
                <a:lumMod val="95000"/>
                <a:lumOff val="5000"/>
              </a:schemeClr>
            </a:solidFill>
          </a:ln>
        </p:spPr>
        <p:txBody>
          <a:bodyPr wrap="square" rtlCol="0">
            <a:spAutoFit/>
          </a:bodyPr>
          <a:lstStyle/>
          <a:p>
            <a:r>
              <a:rPr lang="fr-CA" sz="1400" dirty="0"/>
              <a:t>Dans cet exemple nous pouvons observer qu'il y a 3 </a:t>
            </a:r>
            <a:r>
              <a:rPr lang="fr-CA" sz="1400" dirty="0" smtClean="0"/>
              <a:t>membres:</a:t>
            </a:r>
          </a:p>
          <a:p>
            <a:r>
              <a:rPr lang="fr-CA" sz="1400" dirty="0"/>
              <a:t>	</a:t>
            </a:r>
            <a:r>
              <a:rPr lang="fr-CA" sz="1400" dirty="0" smtClean="0"/>
              <a:t> fruits</a:t>
            </a:r>
            <a:r>
              <a:rPr lang="fr-CA" sz="1400" dirty="0"/>
              <a:t>, </a:t>
            </a:r>
            <a:r>
              <a:rPr lang="fr-CA" sz="1400" dirty="0" err="1"/>
              <a:t>legumes</a:t>
            </a:r>
            <a:r>
              <a:rPr lang="fr-CA" sz="1400" dirty="0"/>
              <a:t> et </a:t>
            </a:r>
            <a:r>
              <a:rPr lang="fr-CA" sz="1400" dirty="0" smtClean="0"/>
              <a:t>viandes. </a:t>
            </a:r>
          </a:p>
          <a:p>
            <a:endParaRPr lang="fr-CA" sz="1400" dirty="0"/>
          </a:p>
          <a:p>
            <a:pPr marL="285750" indent="-285750">
              <a:buFont typeface="Wingdings" pitchFamily="2" charset="2"/>
              <a:buChar char="Ø"/>
            </a:pPr>
            <a:r>
              <a:rPr lang="fr-CA" sz="1400" dirty="0" smtClean="0"/>
              <a:t>fruits </a:t>
            </a:r>
            <a:r>
              <a:rPr lang="fr-CA" sz="1400" dirty="0"/>
              <a:t>est constitué d'un seul membre qui est un tableau de 2 objets : le premier objet contient 3 membres et le second un seul. </a:t>
            </a:r>
            <a:endParaRPr lang="fr-CA" sz="1400" dirty="0" smtClean="0"/>
          </a:p>
          <a:p>
            <a:pPr marL="285750" indent="-285750">
              <a:buFont typeface="Wingdings" pitchFamily="2" charset="2"/>
              <a:buChar char="Ø"/>
            </a:pPr>
            <a:endParaRPr lang="fr-CA" sz="1400" dirty="0"/>
          </a:p>
          <a:p>
            <a:pPr marL="285750" indent="-285750">
              <a:buFont typeface="Wingdings" pitchFamily="2" charset="2"/>
              <a:buChar char="Ø"/>
            </a:pPr>
            <a:r>
              <a:rPr lang="fr-CA" sz="1400" dirty="0" err="1" smtClean="0"/>
              <a:t>legumes</a:t>
            </a:r>
            <a:r>
              <a:rPr lang="fr-CA" sz="1400" dirty="0" smtClean="0"/>
              <a:t> </a:t>
            </a:r>
            <a:r>
              <a:rPr lang="fr-CA" sz="1400" dirty="0"/>
              <a:t>est défini par un objet constitué par 2 membres. </a:t>
            </a:r>
            <a:endParaRPr lang="fr-CA" sz="1400" dirty="0" smtClean="0"/>
          </a:p>
          <a:p>
            <a:pPr marL="285750" indent="-285750">
              <a:buFont typeface="Wingdings" pitchFamily="2" charset="2"/>
              <a:buChar char="Ø"/>
            </a:pPr>
            <a:endParaRPr lang="fr-CA" sz="1400" dirty="0"/>
          </a:p>
          <a:p>
            <a:pPr marL="285750" indent="-285750">
              <a:buFont typeface="Wingdings" pitchFamily="2" charset="2"/>
              <a:buChar char="Ø"/>
            </a:pPr>
            <a:r>
              <a:rPr lang="fr-CA" sz="1400" dirty="0" smtClean="0"/>
              <a:t>viandes</a:t>
            </a:r>
            <a:r>
              <a:rPr lang="fr-CA" sz="1400" dirty="0"/>
              <a:t>, quant à lui, est défini par un tableau de 3 éléments.</a:t>
            </a:r>
          </a:p>
        </p:txBody>
      </p:sp>
    </p:spTree>
    <p:extLst>
      <p:ext uri="{BB962C8B-B14F-4D97-AF65-F5344CB8AC3E}">
        <p14:creationId xmlns:p14="http://schemas.microsoft.com/office/powerpoint/2010/main" val="30159088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Traitement</a:t>
            </a:r>
            <a:r>
              <a:rPr lang="en-CA" dirty="0" smtClean="0"/>
              <a:t> des </a:t>
            </a:r>
            <a:r>
              <a:rPr lang="en-CA" dirty="0" err="1" smtClean="0"/>
              <a:t>données</a:t>
            </a:r>
            <a:r>
              <a:rPr lang="en-CA" dirty="0" smtClean="0"/>
              <a:t/>
            </a:r>
            <a:br>
              <a:rPr lang="en-CA" dirty="0" smtClean="0"/>
            </a:br>
            <a:r>
              <a:rPr lang="en-CA" sz="2700" dirty="0" err="1" smtClean="0"/>
              <a:t>Accéder</a:t>
            </a:r>
            <a:r>
              <a:rPr lang="en-CA" sz="2700" dirty="0" smtClean="0"/>
              <a:t> aux </a:t>
            </a:r>
            <a:r>
              <a:rPr lang="en-CA" sz="2700" dirty="0" err="1" smtClean="0"/>
              <a:t>données</a:t>
            </a:r>
            <a:endParaRPr lang="fr-CA" sz="2700" dirty="0"/>
          </a:p>
        </p:txBody>
      </p:sp>
      <p:sp>
        <p:nvSpPr>
          <p:cNvPr id="3" name="TextBox 2"/>
          <p:cNvSpPr txBox="1"/>
          <p:nvPr/>
        </p:nvSpPr>
        <p:spPr>
          <a:xfrm>
            <a:off x="241539" y="1224802"/>
            <a:ext cx="8341743" cy="4401205"/>
          </a:xfrm>
          <a:prstGeom prst="rect">
            <a:avLst/>
          </a:prstGeom>
          <a:noFill/>
        </p:spPr>
        <p:txBody>
          <a:bodyPr wrap="square" rtlCol="0">
            <a:spAutoFit/>
          </a:bodyPr>
          <a:lstStyle/>
          <a:p>
            <a:r>
              <a:rPr lang="fr-CA" sz="1400" dirty="0" smtClean="0"/>
              <a:t>Exemple 2</a:t>
            </a:r>
          </a:p>
          <a:p>
            <a:endParaRPr lang="fr-CA" sz="1400" dirty="0"/>
          </a:p>
          <a:p>
            <a:r>
              <a:rPr lang="fr-CA" sz="1400" dirty="0" smtClean="0"/>
              <a:t>Avec les données suivantes:</a:t>
            </a:r>
          </a:p>
          <a:p>
            <a:endParaRPr lang="fr-CA" sz="1400" dirty="0"/>
          </a:p>
          <a:p>
            <a:r>
              <a:rPr lang="fr-CA" sz="1400" dirty="0"/>
              <a:t>{</a:t>
            </a:r>
          </a:p>
          <a:p>
            <a:r>
              <a:rPr lang="fr-CA" sz="1400" dirty="0"/>
              <a:t>  </a:t>
            </a:r>
            <a:r>
              <a:rPr lang="fr-CA" sz="1400" dirty="0" smtClean="0"/>
              <a:t>fruits: </a:t>
            </a:r>
            <a:r>
              <a:rPr lang="fr-CA" sz="1400" dirty="0"/>
              <a:t>[</a:t>
            </a:r>
          </a:p>
          <a:p>
            <a:r>
              <a:rPr lang="fr-CA" sz="1400" dirty="0"/>
              <a:t>    { </a:t>
            </a:r>
            <a:r>
              <a:rPr lang="fr-CA" sz="1400" dirty="0" smtClean="0"/>
              <a:t>kiwis: </a:t>
            </a:r>
            <a:r>
              <a:rPr lang="fr-CA" sz="1400" dirty="0"/>
              <a:t>3,</a:t>
            </a:r>
          </a:p>
          <a:p>
            <a:r>
              <a:rPr lang="fr-CA" sz="1400" dirty="0"/>
              <a:t>      </a:t>
            </a:r>
            <a:r>
              <a:rPr lang="fr-CA" sz="1400" dirty="0" smtClean="0"/>
              <a:t>mangues: </a:t>
            </a:r>
            <a:r>
              <a:rPr lang="fr-CA" sz="1400" dirty="0"/>
              <a:t>4,</a:t>
            </a:r>
          </a:p>
          <a:p>
            <a:r>
              <a:rPr lang="fr-CA" sz="1400" dirty="0"/>
              <a:t>      </a:t>
            </a:r>
            <a:r>
              <a:rPr lang="fr-CA" sz="1400" dirty="0" smtClean="0"/>
              <a:t>pommes: </a:t>
            </a:r>
            <a:r>
              <a:rPr lang="fr-CA" sz="1400" dirty="0" err="1"/>
              <a:t>null</a:t>
            </a:r>
            <a:endParaRPr lang="fr-CA" sz="1400" dirty="0"/>
          </a:p>
          <a:p>
            <a:r>
              <a:rPr lang="fr-CA" sz="1400" dirty="0"/>
              <a:t>    },</a:t>
            </a:r>
          </a:p>
          <a:p>
            <a:r>
              <a:rPr lang="fr-CA" sz="1400" dirty="0"/>
              <a:t>    { </a:t>
            </a:r>
            <a:r>
              <a:rPr lang="fr-CA" sz="1400" dirty="0" smtClean="0"/>
              <a:t>panier: </a:t>
            </a:r>
            <a:r>
              <a:rPr lang="fr-CA" sz="1400" dirty="0" err="1"/>
              <a:t>true</a:t>
            </a:r>
            <a:r>
              <a:rPr lang="fr-CA" sz="1400" dirty="0"/>
              <a:t> }</a:t>
            </a:r>
          </a:p>
          <a:p>
            <a:r>
              <a:rPr lang="fr-CA" sz="1400" dirty="0"/>
              <a:t>  ],</a:t>
            </a:r>
          </a:p>
          <a:p>
            <a:r>
              <a:rPr lang="fr-CA" sz="1400" dirty="0"/>
              <a:t>  </a:t>
            </a:r>
            <a:r>
              <a:rPr lang="fr-CA" sz="1400" dirty="0" err="1" smtClean="0"/>
              <a:t>legumes</a:t>
            </a:r>
            <a:r>
              <a:rPr lang="fr-CA" sz="1400" dirty="0" smtClean="0"/>
              <a:t>: </a:t>
            </a:r>
            <a:r>
              <a:rPr lang="fr-CA" sz="1400" dirty="0"/>
              <a:t>{</a:t>
            </a:r>
          </a:p>
          <a:p>
            <a:r>
              <a:rPr lang="fr-CA" sz="1400" dirty="0"/>
              <a:t>      </a:t>
            </a:r>
            <a:r>
              <a:rPr lang="fr-CA" sz="1400" dirty="0" smtClean="0"/>
              <a:t>patates: </a:t>
            </a:r>
            <a:r>
              <a:rPr lang="fr-CA" sz="1400" dirty="0"/>
              <a:t>"amandine",</a:t>
            </a:r>
          </a:p>
          <a:p>
            <a:r>
              <a:rPr lang="fr-CA" sz="1400" dirty="0"/>
              <a:t>      </a:t>
            </a:r>
            <a:r>
              <a:rPr lang="fr-CA" sz="1400" dirty="0" smtClean="0"/>
              <a:t>poireaux: </a:t>
            </a:r>
            <a:r>
              <a:rPr lang="fr-CA" sz="1400" dirty="0"/>
              <a:t>false</a:t>
            </a:r>
          </a:p>
          <a:p>
            <a:r>
              <a:rPr lang="fr-CA" sz="1400" dirty="0"/>
              <a:t>    },</a:t>
            </a:r>
          </a:p>
          <a:p>
            <a:r>
              <a:rPr lang="fr-CA" sz="1400" dirty="0"/>
              <a:t>    </a:t>
            </a:r>
            <a:r>
              <a:rPr lang="fr-CA" sz="1400" dirty="0" smtClean="0"/>
              <a:t>viandes: </a:t>
            </a:r>
            <a:r>
              <a:rPr lang="fr-CA" sz="1400" dirty="0"/>
              <a:t>["poisson","poulet","</a:t>
            </a:r>
            <a:r>
              <a:rPr lang="fr-CA" sz="1400" dirty="0" err="1"/>
              <a:t>boeuf</a:t>
            </a:r>
            <a:r>
              <a:rPr lang="fr-CA" sz="1400" dirty="0"/>
              <a:t>"]</a:t>
            </a:r>
          </a:p>
          <a:p>
            <a:r>
              <a:rPr lang="fr-CA" sz="1400" dirty="0"/>
              <a:t> }</a:t>
            </a:r>
            <a:endParaRPr lang="fr-CA" sz="1400" dirty="0" smtClean="0"/>
          </a:p>
          <a:p>
            <a:endParaRPr lang="fr-CA" sz="1400" dirty="0" smtClean="0"/>
          </a:p>
          <a:p>
            <a:endParaRPr lang="fr-CA" sz="1400" dirty="0"/>
          </a:p>
        </p:txBody>
      </p:sp>
      <p:sp>
        <p:nvSpPr>
          <p:cNvPr id="8" name="TextBox 7"/>
          <p:cNvSpPr txBox="1"/>
          <p:nvPr/>
        </p:nvSpPr>
        <p:spPr>
          <a:xfrm>
            <a:off x="2510287" y="1827707"/>
            <a:ext cx="6487064" cy="2677656"/>
          </a:xfrm>
          <a:prstGeom prst="rect">
            <a:avLst/>
          </a:prstGeom>
          <a:solidFill>
            <a:schemeClr val="bg1">
              <a:lumMod val="85000"/>
            </a:schemeClr>
          </a:solidFill>
          <a:ln>
            <a:solidFill>
              <a:schemeClr val="tx1">
                <a:lumMod val="95000"/>
                <a:lumOff val="5000"/>
              </a:schemeClr>
            </a:solidFill>
          </a:ln>
        </p:spPr>
        <p:txBody>
          <a:bodyPr wrap="square" rtlCol="0">
            <a:spAutoFit/>
          </a:bodyPr>
          <a:lstStyle/>
          <a:p>
            <a:r>
              <a:rPr lang="fr-CA" sz="1400" dirty="0" smtClean="0"/>
              <a:t>Disons que cet objet est dans la variable « </a:t>
            </a:r>
            <a:r>
              <a:rPr lang="fr-CA" sz="1400" dirty="0" err="1" smtClean="0"/>
              <a:t>resultat</a:t>
            </a:r>
            <a:r>
              <a:rPr lang="fr-CA" sz="1400" dirty="0" smtClean="0"/>
              <a:t> », on accède aux éléments comme suit:</a:t>
            </a:r>
          </a:p>
          <a:p>
            <a:endParaRPr lang="fr-CA" sz="1400" dirty="0" smtClean="0"/>
          </a:p>
          <a:p>
            <a:r>
              <a:rPr lang="fr-CA" sz="1400" dirty="0" err="1" smtClean="0"/>
              <a:t>resultat.fruits</a:t>
            </a:r>
            <a:r>
              <a:rPr lang="fr-CA" sz="1400" dirty="0" smtClean="0"/>
              <a:t>[0].mangues;  // Retourne la valeur 4</a:t>
            </a:r>
          </a:p>
          <a:p>
            <a:endParaRPr lang="fr-CA" sz="1400" dirty="0"/>
          </a:p>
          <a:p>
            <a:r>
              <a:rPr lang="fr-CA" sz="1400" dirty="0" smtClean="0"/>
              <a:t>Comment fait-on pour récupérer  la valeur stockée dans « poireaux » ?</a:t>
            </a:r>
          </a:p>
          <a:p>
            <a:endParaRPr lang="fr-CA" sz="1400" dirty="0" smtClean="0"/>
          </a:p>
          <a:p>
            <a:endParaRPr lang="fr-CA" sz="1400" dirty="0"/>
          </a:p>
          <a:p>
            <a:r>
              <a:rPr lang="fr-CA" sz="1400" dirty="0" smtClean="0"/>
              <a:t>Comment fait-on pour récupérer la valeur de la 2</a:t>
            </a:r>
            <a:r>
              <a:rPr lang="fr-CA" sz="1400" baseline="30000" dirty="0" smtClean="0"/>
              <a:t>e</a:t>
            </a:r>
            <a:r>
              <a:rPr lang="fr-CA" sz="1400" dirty="0" smtClean="0"/>
              <a:t> case stockée dans « viandes » ?</a:t>
            </a:r>
          </a:p>
          <a:p>
            <a:endParaRPr lang="fr-CA" sz="1400" dirty="0"/>
          </a:p>
          <a:p>
            <a:endParaRPr lang="fr-CA" sz="1400" dirty="0"/>
          </a:p>
          <a:p>
            <a:endParaRPr lang="fr-CA" sz="1400" dirty="0"/>
          </a:p>
        </p:txBody>
      </p:sp>
    </p:spTree>
    <p:extLst>
      <p:ext uri="{BB962C8B-B14F-4D97-AF65-F5344CB8AC3E}">
        <p14:creationId xmlns:p14="http://schemas.microsoft.com/office/powerpoint/2010/main" val="1282483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Traitement</a:t>
            </a:r>
            <a:r>
              <a:rPr lang="en-CA" dirty="0" smtClean="0"/>
              <a:t> des </a:t>
            </a:r>
            <a:r>
              <a:rPr lang="en-CA" dirty="0" err="1" smtClean="0"/>
              <a:t>données</a:t>
            </a:r>
            <a:r>
              <a:rPr lang="en-CA" dirty="0" smtClean="0"/>
              <a:t/>
            </a:r>
            <a:br>
              <a:rPr lang="en-CA" dirty="0" smtClean="0"/>
            </a:br>
            <a:r>
              <a:rPr lang="en-CA" sz="2700" dirty="0" err="1" smtClean="0"/>
              <a:t>Accéder</a:t>
            </a:r>
            <a:r>
              <a:rPr lang="en-CA" sz="2700" dirty="0" smtClean="0"/>
              <a:t> aux </a:t>
            </a:r>
            <a:r>
              <a:rPr lang="en-CA" sz="2700" dirty="0" err="1" smtClean="0"/>
              <a:t>données</a:t>
            </a:r>
            <a:endParaRPr lang="fr-CA" sz="2700" dirty="0"/>
          </a:p>
        </p:txBody>
      </p:sp>
      <p:sp>
        <p:nvSpPr>
          <p:cNvPr id="3" name="TextBox 2"/>
          <p:cNvSpPr txBox="1"/>
          <p:nvPr/>
        </p:nvSpPr>
        <p:spPr>
          <a:xfrm>
            <a:off x="241539" y="1224802"/>
            <a:ext cx="8341743" cy="3539430"/>
          </a:xfrm>
          <a:prstGeom prst="rect">
            <a:avLst/>
          </a:prstGeom>
          <a:noFill/>
        </p:spPr>
        <p:txBody>
          <a:bodyPr wrap="square" rtlCol="0">
            <a:spAutoFit/>
          </a:bodyPr>
          <a:lstStyle/>
          <a:p>
            <a:r>
              <a:rPr lang="fr-CA" sz="1400" dirty="0" smtClean="0"/>
              <a:t>Exemple 3</a:t>
            </a:r>
          </a:p>
          <a:p>
            <a:endParaRPr lang="fr-CA" sz="1400" dirty="0"/>
          </a:p>
          <a:p>
            <a:r>
              <a:rPr lang="fr-CA" sz="1400" dirty="0" smtClean="0"/>
              <a:t>Avec les données suivantes:</a:t>
            </a:r>
          </a:p>
          <a:p>
            <a:endParaRPr lang="fr-CA" sz="1400" dirty="0"/>
          </a:p>
          <a:p>
            <a:r>
              <a:rPr lang="fr-CA" sz="1400" dirty="0"/>
              <a:t>{</a:t>
            </a:r>
          </a:p>
          <a:p>
            <a:r>
              <a:rPr lang="en-US" sz="1400" dirty="0" smtClean="0"/>
              <a:t>   </a:t>
            </a:r>
            <a:r>
              <a:rPr lang="en-US" sz="1400" dirty="0" err="1" smtClean="0"/>
              <a:t>phoneNumber</a:t>
            </a:r>
            <a:r>
              <a:rPr lang="en-US" sz="1400" dirty="0" smtClean="0"/>
              <a:t>: </a:t>
            </a:r>
            <a:r>
              <a:rPr lang="en-US" sz="1400" dirty="0"/>
              <a:t>[</a:t>
            </a:r>
          </a:p>
          <a:p>
            <a:r>
              <a:rPr lang="en-US" sz="1400" dirty="0"/>
              <a:t>        {</a:t>
            </a:r>
          </a:p>
          <a:p>
            <a:r>
              <a:rPr lang="en-US" sz="1400" dirty="0"/>
              <a:t>            </a:t>
            </a:r>
            <a:r>
              <a:rPr lang="en-US" sz="1400" dirty="0" smtClean="0"/>
              <a:t>type: </a:t>
            </a:r>
            <a:r>
              <a:rPr lang="en-US" sz="1400" dirty="0"/>
              <a:t>"home",</a:t>
            </a:r>
          </a:p>
          <a:p>
            <a:r>
              <a:rPr lang="en-US" sz="1400" dirty="0"/>
              <a:t>            </a:t>
            </a:r>
            <a:r>
              <a:rPr lang="en-US" sz="1400" dirty="0" smtClean="0"/>
              <a:t>number: </a:t>
            </a:r>
            <a:r>
              <a:rPr lang="en-US" sz="1400" dirty="0"/>
              <a:t>"111 111-1111"</a:t>
            </a:r>
          </a:p>
          <a:p>
            <a:r>
              <a:rPr lang="en-US" sz="1400" dirty="0"/>
              <a:t>        },</a:t>
            </a:r>
          </a:p>
          <a:p>
            <a:r>
              <a:rPr lang="en-US" sz="1400" dirty="0"/>
              <a:t>        {</a:t>
            </a:r>
          </a:p>
          <a:p>
            <a:r>
              <a:rPr lang="en-US" sz="1400" dirty="0"/>
              <a:t>            </a:t>
            </a:r>
            <a:r>
              <a:rPr lang="en-US" sz="1400" dirty="0" smtClean="0"/>
              <a:t>type: </a:t>
            </a:r>
            <a:r>
              <a:rPr lang="en-US" sz="1400" dirty="0"/>
              <a:t>"fax",</a:t>
            </a:r>
          </a:p>
          <a:p>
            <a:r>
              <a:rPr lang="en-US" sz="1400" dirty="0"/>
              <a:t>            </a:t>
            </a:r>
            <a:r>
              <a:rPr lang="en-US" sz="1400" dirty="0" smtClean="0"/>
              <a:t>number: ["</a:t>
            </a:r>
            <a:r>
              <a:rPr lang="en-US" sz="1400" dirty="0"/>
              <a:t>222 </a:t>
            </a:r>
            <a:r>
              <a:rPr lang="en-US" sz="1400" dirty="0" smtClean="0"/>
              <a:t>222-2222", "111-111-1111"]</a:t>
            </a:r>
            <a:endParaRPr lang="en-US" sz="1400" dirty="0"/>
          </a:p>
          <a:p>
            <a:r>
              <a:rPr lang="en-US" sz="1400" dirty="0"/>
              <a:t>        }</a:t>
            </a:r>
          </a:p>
          <a:p>
            <a:r>
              <a:rPr lang="en-US" sz="1400" dirty="0"/>
              <a:t>    ]</a:t>
            </a:r>
            <a:endParaRPr lang="fr-CA" sz="1400" dirty="0" smtClean="0"/>
          </a:p>
          <a:p>
            <a:endParaRPr lang="fr-CA" sz="1400" dirty="0"/>
          </a:p>
        </p:txBody>
      </p:sp>
      <p:sp>
        <p:nvSpPr>
          <p:cNvPr id="8" name="TextBox 7"/>
          <p:cNvSpPr txBox="1"/>
          <p:nvPr/>
        </p:nvSpPr>
        <p:spPr>
          <a:xfrm>
            <a:off x="2932981" y="1827707"/>
            <a:ext cx="6064370" cy="1384995"/>
          </a:xfrm>
          <a:prstGeom prst="rect">
            <a:avLst/>
          </a:prstGeom>
          <a:solidFill>
            <a:schemeClr val="bg1">
              <a:lumMod val="85000"/>
            </a:schemeClr>
          </a:solidFill>
          <a:ln>
            <a:solidFill>
              <a:schemeClr val="tx1">
                <a:lumMod val="95000"/>
                <a:lumOff val="5000"/>
              </a:schemeClr>
            </a:solidFill>
          </a:ln>
        </p:spPr>
        <p:txBody>
          <a:bodyPr wrap="square" rtlCol="0">
            <a:spAutoFit/>
          </a:bodyPr>
          <a:lstStyle/>
          <a:p>
            <a:endParaRPr lang="fr-CA" sz="1400" dirty="0" smtClean="0"/>
          </a:p>
          <a:p>
            <a:r>
              <a:rPr lang="fr-CA" sz="1400" dirty="0" err="1"/>
              <a:t>r</a:t>
            </a:r>
            <a:r>
              <a:rPr lang="fr-CA" sz="1400" dirty="0" err="1" smtClean="0"/>
              <a:t>esultat.phoneNumber</a:t>
            </a:r>
            <a:r>
              <a:rPr lang="fr-CA" sz="1400" dirty="0" smtClean="0"/>
              <a:t>[0].</a:t>
            </a:r>
            <a:r>
              <a:rPr lang="fr-CA" sz="1400" dirty="0" err="1" smtClean="0"/>
              <a:t>number</a:t>
            </a:r>
            <a:r>
              <a:rPr lang="fr-CA" sz="1400" dirty="0" smtClean="0"/>
              <a:t>;  // ??</a:t>
            </a:r>
          </a:p>
          <a:p>
            <a:endParaRPr lang="fr-CA" sz="1400" dirty="0"/>
          </a:p>
          <a:p>
            <a:r>
              <a:rPr lang="fr-CA" sz="1400" dirty="0" err="1"/>
              <a:t>r</a:t>
            </a:r>
            <a:r>
              <a:rPr lang="fr-CA" sz="1400" dirty="0" err="1" smtClean="0"/>
              <a:t>esultat.phoneNumber</a:t>
            </a:r>
            <a:r>
              <a:rPr lang="fr-CA" sz="1400" dirty="0" smtClean="0"/>
              <a:t>[1].</a:t>
            </a:r>
            <a:r>
              <a:rPr lang="fr-CA" sz="1400" dirty="0" err="1" smtClean="0"/>
              <a:t>number</a:t>
            </a:r>
            <a:r>
              <a:rPr lang="fr-CA" sz="1400" dirty="0" smtClean="0"/>
              <a:t>[1];  // ??</a:t>
            </a:r>
            <a:endParaRPr lang="fr-CA" sz="1400" dirty="0"/>
          </a:p>
          <a:p>
            <a:endParaRPr lang="fr-CA" sz="1400" dirty="0"/>
          </a:p>
          <a:p>
            <a:endParaRPr lang="fr-CA" sz="1400" dirty="0"/>
          </a:p>
        </p:txBody>
      </p:sp>
    </p:spTree>
    <p:extLst>
      <p:ext uri="{BB962C8B-B14F-4D97-AF65-F5344CB8AC3E}">
        <p14:creationId xmlns:p14="http://schemas.microsoft.com/office/powerpoint/2010/main" val="20845007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a:t>
            </a:r>
            <a:br>
              <a:rPr lang="en-CA" dirty="0" smtClean="0"/>
            </a:br>
            <a:r>
              <a:rPr lang="en-CA" dirty="0" err="1" smtClean="0"/>
              <a:t>Traitement</a:t>
            </a:r>
            <a:r>
              <a:rPr lang="en-CA" dirty="0" smtClean="0"/>
              <a:t> en JavaScript - Résumé</a:t>
            </a:r>
            <a:endParaRPr lang="fr-CA" sz="2700" dirty="0"/>
          </a:p>
        </p:txBody>
      </p:sp>
      <p:sp>
        <p:nvSpPr>
          <p:cNvPr id="4" name="TextBox 3"/>
          <p:cNvSpPr txBox="1"/>
          <p:nvPr/>
        </p:nvSpPr>
        <p:spPr>
          <a:xfrm>
            <a:off x="345057" y="1233577"/>
            <a:ext cx="8367622" cy="1200329"/>
          </a:xfrm>
          <a:prstGeom prst="rect">
            <a:avLst/>
          </a:prstGeom>
          <a:noFill/>
        </p:spPr>
        <p:txBody>
          <a:bodyPr wrap="square" rtlCol="0">
            <a:spAutoFit/>
          </a:bodyPr>
          <a:lstStyle/>
          <a:p>
            <a:r>
              <a:rPr lang="fr-CA" dirty="0" smtClean="0"/>
              <a:t>Donc, en résumé, voici un peu l’allure du code lorsque l’on fait une requête « à la manière JavaScript » à l’aide de </a:t>
            </a:r>
            <a:r>
              <a:rPr lang="fr-CA" dirty="0" err="1" smtClean="0"/>
              <a:t>XMLHttpRequest</a:t>
            </a:r>
            <a:r>
              <a:rPr lang="fr-CA" dirty="0" smtClean="0"/>
              <a:t>.</a:t>
            </a:r>
          </a:p>
          <a:p>
            <a:endParaRPr lang="fr-CA" dirty="0"/>
          </a:p>
          <a:p>
            <a:endParaRPr lang="fr-CA" dirty="0"/>
          </a:p>
        </p:txBody>
      </p:sp>
      <p:sp>
        <p:nvSpPr>
          <p:cNvPr id="6" name="TextBox 5"/>
          <p:cNvSpPr txBox="1"/>
          <p:nvPr/>
        </p:nvSpPr>
        <p:spPr>
          <a:xfrm>
            <a:off x="2238553" y="1833741"/>
            <a:ext cx="5706374" cy="332398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fr-CA" sz="1000" dirty="0">
                <a:latin typeface="Verdana" pitchFamily="34" charset="0"/>
                <a:ea typeface="Verdana" pitchFamily="34" charset="0"/>
                <a:cs typeface="Verdana" pitchFamily="34" charset="0"/>
              </a:rPr>
              <a:t>let </a:t>
            </a:r>
            <a:r>
              <a:rPr lang="fr-CA" sz="1000" dirty="0" err="1">
                <a:latin typeface="Verdana" pitchFamily="34" charset="0"/>
                <a:ea typeface="Verdana" pitchFamily="34" charset="0"/>
                <a:cs typeface="Verdana" pitchFamily="34" charset="0"/>
              </a:rPr>
              <a:t>requeteHttp</a:t>
            </a:r>
            <a:r>
              <a:rPr lang="fr-CA" sz="1000" dirty="0">
                <a:latin typeface="Verdana" pitchFamily="34" charset="0"/>
                <a:ea typeface="Verdana" pitchFamily="34" charset="0"/>
                <a:cs typeface="Verdana" pitchFamily="34" charset="0"/>
              </a:rPr>
              <a:t> = new </a:t>
            </a:r>
            <a:r>
              <a:rPr lang="fr-CA" sz="1000" dirty="0" err="1">
                <a:latin typeface="Verdana" pitchFamily="34" charset="0"/>
                <a:ea typeface="Verdana" pitchFamily="34" charset="0"/>
                <a:cs typeface="Verdana" pitchFamily="34" charset="0"/>
              </a:rPr>
              <a:t>XMLHttpRequest</a:t>
            </a:r>
            <a:r>
              <a:rPr lang="fr-CA" sz="1000" dirty="0">
                <a:latin typeface="Verdana" pitchFamily="34" charset="0"/>
                <a:ea typeface="Verdana" pitchFamily="34" charset="0"/>
                <a:cs typeface="Verdana" pitchFamily="34" charset="0"/>
              </a:rPr>
              <a:t>();</a:t>
            </a:r>
          </a:p>
          <a:p>
            <a:endParaRPr lang="fr-CA" sz="1000" dirty="0">
              <a:latin typeface="Verdana" pitchFamily="34" charset="0"/>
              <a:ea typeface="Verdana" pitchFamily="34" charset="0"/>
              <a:cs typeface="Verdana" pitchFamily="34" charset="0"/>
            </a:endParaRPr>
          </a:p>
          <a:p>
            <a:r>
              <a:rPr lang="fr-CA" sz="1000" dirty="0" err="1">
                <a:latin typeface="Verdana" pitchFamily="34" charset="0"/>
                <a:ea typeface="Verdana" pitchFamily="34" charset="0"/>
                <a:cs typeface="Verdana" pitchFamily="34" charset="0"/>
              </a:rPr>
              <a:t>requeteHttp.onreadystatechange</a:t>
            </a:r>
            <a:r>
              <a:rPr lang="fr-CA" sz="1000" dirty="0">
                <a:latin typeface="Verdana" pitchFamily="34" charset="0"/>
                <a:ea typeface="Verdana" pitchFamily="34" charset="0"/>
                <a:cs typeface="Verdana" pitchFamily="34" charset="0"/>
              </a:rPr>
              <a:t> = </a:t>
            </a:r>
            <a:r>
              <a:rPr lang="fr-CA" sz="1000" dirty="0" err="1">
                <a:latin typeface="Verdana" pitchFamily="34" charset="0"/>
                <a:ea typeface="Verdana" pitchFamily="34" charset="0"/>
                <a:cs typeface="Verdana" pitchFamily="34" charset="0"/>
              </a:rPr>
              <a:t>function</a:t>
            </a:r>
            <a:r>
              <a:rPr lang="fr-CA" sz="1000" dirty="0">
                <a:latin typeface="Verdana" pitchFamily="34" charset="0"/>
                <a:ea typeface="Verdana" pitchFamily="34" charset="0"/>
                <a:cs typeface="Verdana" pitchFamily="34" charset="0"/>
              </a:rPr>
              <a:t>() </a:t>
            </a:r>
            <a:r>
              <a:rPr lang="fr-CA" sz="1000" dirty="0" smtClean="0">
                <a:latin typeface="Verdana" pitchFamily="34" charset="0"/>
                <a:ea typeface="Verdana" pitchFamily="34" charset="0"/>
                <a:cs typeface="Verdana" pitchFamily="34" charset="0"/>
              </a:rPr>
              <a:t>{</a:t>
            </a:r>
          </a:p>
          <a:p>
            <a:r>
              <a:rPr lang="fr-CA" sz="1000" dirty="0">
                <a:latin typeface="Verdana" pitchFamily="34" charset="0"/>
                <a:ea typeface="Verdana" pitchFamily="34" charset="0"/>
                <a:cs typeface="Verdana" pitchFamily="34" charset="0"/>
              </a:rPr>
              <a:t> </a:t>
            </a:r>
            <a:r>
              <a:rPr lang="fr-CA" sz="1000" dirty="0" smtClean="0">
                <a:latin typeface="Verdana" pitchFamily="34" charset="0"/>
                <a:ea typeface="Verdana" pitchFamily="34" charset="0"/>
                <a:cs typeface="Verdana" pitchFamily="34" charset="0"/>
              </a:rPr>
              <a:t>      let </a:t>
            </a:r>
            <a:r>
              <a:rPr lang="fr-CA" sz="1000" dirty="0" err="1" smtClean="0">
                <a:latin typeface="Verdana" pitchFamily="34" charset="0"/>
                <a:ea typeface="Verdana" pitchFamily="34" charset="0"/>
                <a:cs typeface="Verdana" pitchFamily="34" charset="0"/>
              </a:rPr>
              <a:t>resultat</a:t>
            </a:r>
            <a:r>
              <a:rPr lang="fr-CA" sz="1000" dirty="0" smtClean="0">
                <a:latin typeface="Verdana" pitchFamily="34" charset="0"/>
                <a:ea typeface="Verdana" pitchFamily="34" charset="0"/>
                <a:cs typeface="Verdana" pitchFamily="34" charset="0"/>
              </a:rPr>
              <a:t> = </a:t>
            </a:r>
            <a:r>
              <a:rPr lang="fr-CA" sz="1000" dirty="0" err="1" smtClean="0">
                <a:latin typeface="Verdana" pitchFamily="34" charset="0"/>
                <a:ea typeface="Verdana" pitchFamily="34" charset="0"/>
                <a:cs typeface="Verdana" pitchFamily="34" charset="0"/>
              </a:rPr>
              <a:t>null</a:t>
            </a:r>
            <a:r>
              <a:rPr lang="fr-CA" sz="1000" dirty="0" smtClean="0">
                <a:latin typeface="Verdana" pitchFamily="34" charset="0"/>
                <a:ea typeface="Verdana" pitchFamily="34" charset="0"/>
                <a:cs typeface="Verdana" pitchFamily="34" charset="0"/>
              </a:rPr>
              <a:t>;</a:t>
            </a:r>
            <a:endParaRPr lang="fr-CA" sz="1000" dirty="0">
              <a:latin typeface="Verdana" pitchFamily="34" charset="0"/>
              <a:ea typeface="Verdana" pitchFamily="34" charset="0"/>
              <a:cs typeface="Verdana" pitchFamily="34" charset="0"/>
            </a:endParaRPr>
          </a:p>
          <a:p>
            <a:r>
              <a:rPr lang="fr-CA" sz="1000" dirty="0">
                <a:latin typeface="Verdana" pitchFamily="34" charset="0"/>
                <a:ea typeface="Verdana" pitchFamily="34" charset="0"/>
                <a:cs typeface="Verdana" pitchFamily="34" charset="0"/>
              </a:rPr>
              <a:t>       if (</a:t>
            </a:r>
            <a:r>
              <a:rPr lang="fr-CA" sz="1000" dirty="0" err="1">
                <a:latin typeface="Verdana" pitchFamily="34" charset="0"/>
                <a:ea typeface="Verdana" pitchFamily="34" charset="0"/>
                <a:cs typeface="Verdana" pitchFamily="34" charset="0"/>
              </a:rPr>
              <a:t>this.readyState</a:t>
            </a:r>
            <a:r>
              <a:rPr lang="fr-CA" sz="1000" dirty="0">
                <a:latin typeface="Verdana" pitchFamily="34" charset="0"/>
                <a:ea typeface="Verdana" pitchFamily="34" charset="0"/>
                <a:cs typeface="Verdana" pitchFamily="34" charset="0"/>
              </a:rPr>
              <a:t> == 4 &amp;&amp; </a:t>
            </a:r>
            <a:r>
              <a:rPr lang="fr-CA" sz="1000" dirty="0" err="1">
                <a:latin typeface="Verdana" pitchFamily="34" charset="0"/>
                <a:ea typeface="Verdana" pitchFamily="34" charset="0"/>
                <a:cs typeface="Verdana" pitchFamily="34" charset="0"/>
              </a:rPr>
              <a:t>this.status</a:t>
            </a:r>
            <a:r>
              <a:rPr lang="fr-CA" sz="1000" dirty="0">
                <a:latin typeface="Verdana" pitchFamily="34" charset="0"/>
                <a:ea typeface="Verdana" pitchFamily="34" charset="0"/>
                <a:cs typeface="Verdana" pitchFamily="34" charset="0"/>
              </a:rPr>
              <a:t> == 200)</a:t>
            </a:r>
          </a:p>
          <a:p>
            <a:r>
              <a:rPr lang="fr-CA" sz="1000" dirty="0">
                <a:latin typeface="Verdana" pitchFamily="34" charset="0"/>
                <a:ea typeface="Verdana" pitchFamily="34" charset="0"/>
                <a:cs typeface="Verdana" pitchFamily="34" charset="0"/>
              </a:rPr>
              <a:t>       {</a:t>
            </a:r>
          </a:p>
          <a:p>
            <a:r>
              <a:rPr lang="fr-CA" sz="1000" dirty="0">
                <a:latin typeface="Verdana" pitchFamily="34" charset="0"/>
                <a:ea typeface="Verdana" pitchFamily="34" charset="0"/>
                <a:cs typeface="Verdana" pitchFamily="34" charset="0"/>
              </a:rPr>
              <a:t>           //On récupère les données</a:t>
            </a:r>
          </a:p>
          <a:p>
            <a:r>
              <a:rPr lang="fr-CA" sz="1000" dirty="0">
                <a:latin typeface="Verdana" pitchFamily="34" charset="0"/>
                <a:ea typeface="Verdana" pitchFamily="34" charset="0"/>
                <a:cs typeface="Verdana" pitchFamily="34" charset="0"/>
              </a:rPr>
              <a:t>           let </a:t>
            </a:r>
            <a:r>
              <a:rPr lang="fr-CA" sz="1000" dirty="0" err="1">
                <a:latin typeface="Verdana" pitchFamily="34" charset="0"/>
                <a:ea typeface="Verdana" pitchFamily="34" charset="0"/>
                <a:cs typeface="Verdana" pitchFamily="34" charset="0"/>
              </a:rPr>
              <a:t>resultat</a:t>
            </a:r>
            <a:r>
              <a:rPr lang="fr-CA" sz="1000" dirty="0">
                <a:latin typeface="Verdana" pitchFamily="34" charset="0"/>
                <a:ea typeface="Verdana" pitchFamily="34" charset="0"/>
                <a:cs typeface="Verdana" pitchFamily="34" charset="0"/>
              </a:rPr>
              <a:t> = </a:t>
            </a:r>
            <a:r>
              <a:rPr lang="fr-CA" sz="1000" dirty="0" err="1">
                <a:latin typeface="Verdana" pitchFamily="34" charset="0"/>
                <a:ea typeface="Verdana" pitchFamily="34" charset="0"/>
                <a:cs typeface="Verdana" pitchFamily="34" charset="0"/>
              </a:rPr>
              <a:t>JSON.parse</a:t>
            </a:r>
            <a:r>
              <a:rPr lang="fr-CA" sz="1000" dirty="0">
                <a:latin typeface="Verdana" pitchFamily="34" charset="0"/>
                <a:ea typeface="Verdana" pitchFamily="34" charset="0"/>
                <a:cs typeface="Verdana" pitchFamily="34" charset="0"/>
              </a:rPr>
              <a:t>(</a:t>
            </a:r>
            <a:r>
              <a:rPr lang="fr-CA" sz="1000" dirty="0" err="1">
                <a:latin typeface="Verdana" pitchFamily="34" charset="0"/>
                <a:ea typeface="Verdana" pitchFamily="34" charset="0"/>
                <a:cs typeface="Verdana" pitchFamily="34" charset="0"/>
              </a:rPr>
              <a:t>this.responseText</a:t>
            </a:r>
            <a:r>
              <a:rPr lang="fr-CA" sz="1000" dirty="0">
                <a:latin typeface="Verdana" pitchFamily="34" charset="0"/>
                <a:ea typeface="Verdana" pitchFamily="34" charset="0"/>
                <a:cs typeface="Verdana" pitchFamily="34" charset="0"/>
              </a:rPr>
              <a:t>); </a:t>
            </a:r>
            <a:endParaRPr lang="fr-CA" sz="1000" dirty="0" smtClean="0">
              <a:latin typeface="Verdana" pitchFamily="34" charset="0"/>
              <a:ea typeface="Verdana" pitchFamily="34" charset="0"/>
              <a:cs typeface="Verdana" pitchFamily="34" charset="0"/>
            </a:endParaRPr>
          </a:p>
          <a:p>
            <a:r>
              <a:rPr lang="fr-CA" sz="1000" dirty="0" smtClean="0">
                <a:latin typeface="Verdana" pitchFamily="34" charset="0"/>
                <a:ea typeface="Verdana" pitchFamily="34" charset="0"/>
                <a:cs typeface="Verdana" pitchFamily="34" charset="0"/>
              </a:rPr>
              <a:t>   </a:t>
            </a:r>
            <a:endParaRPr lang="fr-CA" sz="1000" dirty="0">
              <a:latin typeface="Verdana" pitchFamily="34" charset="0"/>
              <a:ea typeface="Verdana" pitchFamily="34" charset="0"/>
              <a:cs typeface="Verdana" pitchFamily="34" charset="0"/>
            </a:endParaRPr>
          </a:p>
          <a:p>
            <a:r>
              <a:rPr lang="fr-CA" sz="1000" dirty="0">
                <a:latin typeface="Verdana" pitchFamily="34" charset="0"/>
                <a:ea typeface="Verdana" pitchFamily="34" charset="0"/>
                <a:cs typeface="Verdana" pitchFamily="34" charset="0"/>
              </a:rPr>
              <a:t>       }</a:t>
            </a:r>
          </a:p>
          <a:p>
            <a:r>
              <a:rPr lang="fr-CA" sz="1000" dirty="0">
                <a:latin typeface="Verdana" pitchFamily="34" charset="0"/>
                <a:ea typeface="Verdana" pitchFamily="34" charset="0"/>
                <a:cs typeface="Verdana" pitchFamily="34" charset="0"/>
              </a:rPr>
              <a:t>       </a:t>
            </a:r>
            <a:r>
              <a:rPr lang="fr-CA" sz="1000" dirty="0" err="1">
                <a:latin typeface="Verdana" pitchFamily="34" charset="0"/>
                <a:ea typeface="Verdana" pitchFamily="34" charset="0"/>
                <a:cs typeface="Verdana" pitchFamily="34" charset="0"/>
              </a:rPr>
              <a:t>else</a:t>
            </a:r>
            <a:endParaRPr lang="fr-CA" sz="1000" dirty="0">
              <a:latin typeface="Verdana" pitchFamily="34" charset="0"/>
              <a:ea typeface="Verdana" pitchFamily="34" charset="0"/>
              <a:cs typeface="Verdana" pitchFamily="34" charset="0"/>
            </a:endParaRPr>
          </a:p>
          <a:p>
            <a:r>
              <a:rPr lang="fr-CA" sz="1000" dirty="0">
                <a:latin typeface="Verdana" pitchFamily="34" charset="0"/>
                <a:ea typeface="Verdana" pitchFamily="34" charset="0"/>
                <a:cs typeface="Verdana" pitchFamily="34" charset="0"/>
              </a:rPr>
              <a:t>       {</a:t>
            </a:r>
          </a:p>
          <a:p>
            <a:r>
              <a:rPr lang="fr-CA" sz="1000" dirty="0">
                <a:latin typeface="Verdana" pitchFamily="34" charset="0"/>
                <a:ea typeface="Verdana" pitchFamily="34" charset="0"/>
                <a:cs typeface="Verdana" pitchFamily="34" charset="0"/>
              </a:rPr>
              <a:t>            //Code en cas d’erreur</a:t>
            </a:r>
          </a:p>
          <a:p>
            <a:r>
              <a:rPr lang="fr-CA" sz="1000" dirty="0">
                <a:latin typeface="Verdana" pitchFamily="34" charset="0"/>
                <a:ea typeface="Verdana" pitchFamily="34" charset="0"/>
                <a:cs typeface="Verdana" pitchFamily="34" charset="0"/>
              </a:rPr>
              <a:t>       </a:t>
            </a:r>
            <a:r>
              <a:rPr lang="fr-CA" sz="1000" dirty="0" smtClean="0">
                <a:latin typeface="Verdana" pitchFamily="34" charset="0"/>
                <a:ea typeface="Verdana" pitchFamily="34" charset="0"/>
                <a:cs typeface="Verdana" pitchFamily="34" charset="0"/>
              </a:rPr>
              <a:t>}</a:t>
            </a:r>
          </a:p>
          <a:p>
            <a:r>
              <a:rPr lang="fr-CA" sz="1000" dirty="0">
                <a:latin typeface="Verdana" pitchFamily="34" charset="0"/>
                <a:ea typeface="Verdana" pitchFamily="34" charset="0"/>
                <a:cs typeface="Verdana" pitchFamily="34" charset="0"/>
              </a:rPr>
              <a:t> </a:t>
            </a:r>
            <a:r>
              <a:rPr lang="fr-CA" sz="1000" dirty="0" smtClean="0">
                <a:latin typeface="Verdana" pitchFamily="34" charset="0"/>
                <a:ea typeface="Verdana" pitchFamily="34" charset="0"/>
                <a:cs typeface="Verdana" pitchFamily="34" charset="0"/>
              </a:rPr>
              <a:t>    return </a:t>
            </a:r>
            <a:r>
              <a:rPr lang="fr-CA" sz="1000" dirty="0" err="1" smtClean="0">
                <a:latin typeface="Verdana" pitchFamily="34" charset="0"/>
                <a:ea typeface="Verdana" pitchFamily="34" charset="0"/>
                <a:cs typeface="Verdana" pitchFamily="34" charset="0"/>
              </a:rPr>
              <a:t>resultat</a:t>
            </a:r>
            <a:r>
              <a:rPr lang="fr-CA" sz="1000" dirty="0" smtClean="0">
                <a:latin typeface="Verdana" pitchFamily="34" charset="0"/>
                <a:ea typeface="Verdana" pitchFamily="34" charset="0"/>
                <a:cs typeface="Verdana" pitchFamily="34" charset="0"/>
              </a:rPr>
              <a:t>;</a:t>
            </a:r>
            <a:endParaRPr lang="fr-CA" sz="1000" dirty="0">
              <a:latin typeface="Verdana" pitchFamily="34" charset="0"/>
              <a:ea typeface="Verdana" pitchFamily="34" charset="0"/>
              <a:cs typeface="Verdana" pitchFamily="34" charset="0"/>
            </a:endParaRPr>
          </a:p>
          <a:p>
            <a:r>
              <a:rPr lang="fr-CA" sz="1000" dirty="0">
                <a:latin typeface="Verdana" pitchFamily="34" charset="0"/>
                <a:ea typeface="Verdana" pitchFamily="34" charset="0"/>
                <a:cs typeface="Verdana" pitchFamily="34" charset="0"/>
              </a:rPr>
              <a:t>};</a:t>
            </a:r>
          </a:p>
          <a:p>
            <a:endParaRPr lang="fr-CA" sz="1000" dirty="0">
              <a:latin typeface="Verdana" pitchFamily="34" charset="0"/>
              <a:ea typeface="Verdana" pitchFamily="34" charset="0"/>
              <a:cs typeface="Verdana" pitchFamily="34" charset="0"/>
            </a:endParaRPr>
          </a:p>
          <a:p>
            <a:r>
              <a:rPr lang="fr-CA" sz="1000" dirty="0" err="1">
                <a:latin typeface="Verdana" pitchFamily="34" charset="0"/>
                <a:ea typeface="Verdana" pitchFamily="34" charset="0"/>
                <a:cs typeface="Verdana" pitchFamily="34" charset="0"/>
              </a:rPr>
              <a:t>requeteHttp.open</a:t>
            </a:r>
            <a:r>
              <a:rPr lang="fr-CA" sz="1000" dirty="0">
                <a:latin typeface="Verdana" pitchFamily="34" charset="0"/>
                <a:ea typeface="Verdana" pitchFamily="34" charset="0"/>
                <a:cs typeface="Verdana" pitchFamily="34" charset="0"/>
              </a:rPr>
              <a:t>(/* paramètres ici */);</a:t>
            </a:r>
          </a:p>
          <a:p>
            <a:endParaRPr lang="fr-CA" sz="1000" dirty="0">
              <a:latin typeface="Verdana" pitchFamily="34" charset="0"/>
              <a:ea typeface="Verdana" pitchFamily="34" charset="0"/>
              <a:cs typeface="Verdana" pitchFamily="34" charset="0"/>
            </a:endParaRPr>
          </a:p>
          <a:p>
            <a:r>
              <a:rPr lang="fr-CA" sz="1000" dirty="0" err="1">
                <a:latin typeface="Verdana" pitchFamily="34" charset="0"/>
                <a:ea typeface="Verdana" pitchFamily="34" charset="0"/>
                <a:cs typeface="Verdana" pitchFamily="34" charset="0"/>
              </a:rPr>
              <a:t>requeteHttp.send</a:t>
            </a:r>
            <a:r>
              <a:rPr lang="fr-CA" sz="1000" dirty="0">
                <a:latin typeface="Verdana" pitchFamily="34" charset="0"/>
                <a:ea typeface="Verdana" pitchFamily="34" charset="0"/>
                <a:cs typeface="Verdana" pitchFamily="34" charset="0"/>
              </a:rPr>
              <a:t>();  // Si open est fait avec GET</a:t>
            </a:r>
          </a:p>
          <a:p>
            <a:r>
              <a:rPr lang="fr-CA" sz="1000" dirty="0" err="1">
                <a:latin typeface="Verdana" pitchFamily="34" charset="0"/>
                <a:ea typeface="Verdana" pitchFamily="34" charset="0"/>
                <a:cs typeface="Verdana" pitchFamily="34" charset="0"/>
              </a:rPr>
              <a:t>requeteHttp.send</a:t>
            </a:r>
            <a:r>
              <a:rPr lang="fr-CA" sz="1000" dirty="0">
                <a:latin typeface="Verdana" pitchFamily="34" charset="0"/>
                <a:ea typeface="Verdana" pitchFamily="34" charset="0"/>
                <a:cs typeface="Verdana" pitchFamily="34" charset="0"/>
              </a:rPr>
              <a:t>(/* paramètre ici */);  // Si open fait avec POST</a:t>
            </a:r>
          </a:p>
        </p:txBody>
      </p:sp>
    </p:spTree>
    <p:extLst>
      <p:ext uri="{BB962C8B-B14F-4D97-AF65-F5344CB8AC3E}">
        <p14:creationId xmlns:p14="http://schemas.microsoft.com/office/powerpoint/2010/main" val="30556432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HTTP</a:t>
            </a:r>
            <a:br>
              <a:rPr lang="en-CA" dirty="0" smtClean="0"/>
            </a:br>
            <a:r>
              <a:rPr lang="en-CA" dirty="0" err="1" smtClean="0"/>
              <a:t>Traitement</a:t>
            </a:r>
            <a:r>
              <a:rPr lang="en-CA" dirty="0" smtClean="0"/>
              <a:t> en JavaScript - Résumé</a:t>
            </a:r>
            <a:endParaRPr lang="fr-CA" sz="2700" dirty="0"/>
          </a:p>
        </p:txBody>
      </p:sp>
      <p:sp>
        <p:nvSpPr>
          <p:cNvPr id="4" name="TextBox 3"/>
          <p:cNvSpPr txBox="1"/>
          <p:nvPr/>
        </p:nvSpPr>
        <p:spPr>
          <a:xfrm>
            <a:off x="345057" y="1121910"/>
            <a:ext cx="8367622" cy="923330"/>
          </a:xfrm>
          <a:prstGeom prst="rect">
            <a:avLst/>
          </a:prstGeom>
          <a:noFill/>
        </p:spPr>
        <p:txBody>
          <a:bodyPr wrap="square" rtlCol="0">
            <a:spAutoFit/>
          </a:bodyPr>
          <a:lstStyle/>
          <a:p>
            <a:r>
              <a:rPr lang="fr-CA" dirty="0" smtClean="0"/>
              <a:t>Exemple complet – Aller chercher la valeur d’une action à la bourse</a:t>
            </a:r>
          </a:p>
          <a:p>
            <a:endParaRPr lang="fr-CA" dirty="0"/>
          </a:p>
          <a:p>
            <a:endParaRPr lang="fr-CA" dirty="0"/>
          </a:p>
        </p:txBody>
      </p:sp>
      <p:sp>
        <p:nvSpPr>
          <p:cNvPr id="6" name="TextBox 5"/>
          <p:cNvSpPr txBox="1"/>
          <p:nvPr/>
        </p:nvSpPr>
        <p:spPr>
          <a:xfrm>
            <a:off x="345056" y="1462805"/>
            <a:ext cx="8798943" cy="355481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fr-CA" sz="900" dirty="0">
                <a:latin typeface="Verdana" pitchFamily="34" charset="0"/>
                <a:ea typeface="Verdana" pitchFamily="34" charset="0"/>
                <a:cs typeface="Verdana" pitchFamily="34" charset="0"/>
              </a:rPr>
              <a:t>let </a:t>
            </a:r>
            <a:r>
              <a:rPr lang="fr-CA" sz="900" dirty="0" err="1">
                <a:latin typeface="Verdana" pitchFamily="34" charset="0"/>
                <a:ea typeface="Verdana" pitchFamily="34" charset="0"/>
                <a:cs typeface="Verdana" pitchFamily="34" charset="0"/>
              </a:rPr>
              <a:t>requeteHttp</a:t>
            </a:r>
            <a:r>
              <a:rPr lang="fr-CA" sz="900" dirty="0">
                <a:latin typeface="Verdana" pitchFamily="34" charset="0"/>
                <a:ea typeface="Verdana" pitchFamily="34" charset="0"/>
                <a:cs typeface="Verdana" pitchFamily="34" charset="0"/>
              </a:rPr>
              <a:t> = new </a:t>
            </a:r>
            <a:r>
              <a:rPr lang="fr-CA" sz="900" dirty="0" err="1">
                <a:latin typeface="Verdana" pitchFamily="34" charset="0"/>
                <a:ea typeface="Verdana" pitchFamily="34" charset="0"/>
                <a:cs typeface="Verdana" pitchFamily="34" charset="0"/>
              </a:rPr>
              <a:t>XMLHttpRequest</a:t>
            </a:r>
            <a:r>
              <a:rPr lang="fr-CA" sz="900" dirty="0">
                <a:latin typeface="Verdana" pitchFamily="34" charset="0"/>
                <a:ea typeface="Verdana" pitchFamily="34" charset="0"/>
                <a:cs typeface="Verdana" pitchFamily="34" charset="0"/>
              </a:rPr>
              <a:t>();</a:t>
            </a:r>
          </a:p>
          <a:p>
            <a:endParaRPr lang="fr-CA" sz="900" dirty="0">
              <a:latin typeface="Verdana" pitchFamily="34" charset="0"/>
              <a:ea typeface="Verdana" pitchFamily="34" charset="0"/>
              <a:cs typeface="Verdana" pitchFamily="34" charset="0"/>
            </a:endParaRPr>
          </a:p>
          <a:p>
            <a:r>
              <a:rPr lang="fr-CA" sz="900" dirty="0" err="1">
                <a:latin typeface="Verdana" pitchFamily="34" charset="0"/>
                <a:ea typeface="Verdana" pitchFamily="34" charset="0"/>
                <a:cs typeface="Verdana" pitchFamily="34" charset="0"/>
              </a:rPr>
              <a:t>requeteHttp.onreadystatechange</a:t>
            </a:r>
            <a:r>
              <a:rPr lang="fr-CA" sz="900" dirty="0">
                <a:latin typeface="Verdana" pitchFamily="34" charset="0"/>
                <a:ea typeface="Verdana" pitchFamily="34" charset="0"/>
                <a:cs typeface="Verdana" pitchFamily="34" charset="0"/>
              </a:rPr>
              <a:t> = </a:t>
            </a:r>
            <a:r>
              <a:rPr lang="fr-CA" sz="900" dirty="0" err="1">
                <a:latin typeface="Verdana" pitchFamily="34" charset="0"/>
                <a:ea typeface="Verdana" pitchFamily="34" charset="0"/>
                <a:cs typeface="Verdana" pitchFamily="34" charset="0"/>
              </a:rPr>
              <a:t>function</a:t>
            </a:r>
            <a:r>
              <a:rPr lang="fr-CA" sz="900" dirty="0">
                <a:latin typeface="Verdana" pitchFamily="34" charset="0"/>
                <a:ea typeface="Verdana" pitchFamily="34" charset="0"/>
                <a:cs typeface="Verdana" pitchFamily="34" charset="0"/>
              </a:rPr>
              <a:t>() {</a:t>
            </a:r>
          </a:p>
          <a:p>
            <a:r>
              <a:rPr lang="fr-CA" sz="900" dirty="0">
                <a:latin typeface="Verdana" pitchFamily="34" charset="0"/>
                <a:ea typeface="Verdana" pitchFamily="34" charset="0"/>
                <a:cs typeface="Verdana" pitchFamily="34" charset="0"/>
              </a:rPr>
              <a:t>       let </a:t>
            </a:r>
            <a:r>
              <a:rPr lang="fr-CA" sz="900" dirty="0" err="1">
                <a:latin typeface="Verdana" pitchFamily="34" charset="0"/>
                <a:ea typeface="Verdana" pitchFamily="34" charset="0"/>
                <a:cs typeface="Verdana" pitchFamily="34" charset="0"/>
              </a:rPr>
              <a:t>resultat</a:t>
            </a:r>
            <a:r>
              <a:rPr lang="fr-CA" sz="900" dirty="0">
                <a:latin typeface="Verdana" pitchFamily="34" charset="0"/>
                <a:ea typeface="Verdana" pitchFamily="34" charset="0"/>
                <a:cs typeface="Verdana" pitchFamily="34" charset="0"/>
              </a:rPr>
              <a:t> = </a:t>
            </a:r>
            <a:r>
              <a:rPr lang="fr-CA" sz="900" dirty="0" err="1">
                <a:latin typeface="Verdana" pitchFamily="34" charset="0"/>
                <a:ea typeface="Verdana" pitchFamily="34" charset="0"/>
                <a:cs typeface="Verdana" pitchFamily="34" charset="0"/>
              </a:rPr>
              <a:t>null</a:t>
            </a:r>
            <a:r>
              <a:rPr lang="fr-CA" sz="900" dirty="0">
                <a:latin typeface="Verdana" pitchFamily="34" charset="0"/>
                <a:ea typeface="Verdana" pitchFamily="34" charset="0"/>
                <a:cs typeface="Verdana" pitchFamily="34" charset="0"/>
              </a:rPr>
              <a:t>;</a:t>
            </a:r>
          </a:p>
          <a:p>
            <a:endParaRPr lang="fr-CA" sz="900" dirty="0">
              <a:latin typeface="Verdana" pitchFamily="34" charset="0"/>
              <a:ea typeface="Verdana" pitchFamily="34" charset="0"/>
              <a:cs typeface="Verdana" pitchFamily="34" charset="0"/>
            </a:endParaRPr>
          </a:p>
          <a:p>
            <a:r>
              <a:rPr lang="fr-CA" sz="900" dirty="0">
                <a:latin typeface="Verdana" pitchFamily="34" charset="0"/>
                <a:ea typeface="Verdana" pitchFamily="34" charset="0"/>
                <a:cs typeface="Verdana" pitchFamily="34" charset="0"/>
              </a:rPr>
              <a:t>       if (</a:t>
            </a:r>
            <a:r>
              <a:rPr lang="fr-CA" sz="900" dirty="0" err="1">
                <a:latin typeface="Verdana" pitchFamily="34" charset="0"/>
                <a:ea typeface="Verdana" pitchFamily="34" charset="0"/>
                <a:cs typeface="Verdana" pitchFamily="34" charset="0"/>
              </a:rPr>
              <a:t>this.readyState</a:t>
            </a:r>
            <a:r>
              <a:rPr lang="fr-CA" sz="900" dirty="0">
                <a:latin typeface="Verdana" pitchFamily="34" charset="0"/>
                <a:ea typeface="Verdana" pitchFamily="34" charset="0"/>
                <a:cs typeface="Verdana" pitchFamily="34" charset="0"/>
              </a:rPr>
              <a:t> == 4 &amp;&amp; </a:t>
            </a:r>
            <a:r>
              <a:rPr lang="fr-CA" sz="900" dirty="0" err="1">
                <a:latin typeface="Verdana" pitchFamily="34" charset="0"/>
                <a:ea typeface="Verdana" pitchFamily="34" charset="0"/>
                <a:cs typeface="Verdana" pitchFamily="34" charset="0"/>
              </a:rPr>
              <a:t>this.status</a:t>
            </a:r>
            <a:r>
              <a:rPr lang="fr-CA" sz="900" dirty="0">
                <a:latin typeface="Verdana" pitchFamily="34" charset="0"/>
                <a:ea typeface="Verdana" pitchFamily="34" charset="0"/>
                <a:cs typeface="Verdana" pitchFamily="34" charset="0"/>
              </a:rPr>
              <a:t> == 200)</a:t>
            </a:r>
          </a:p>
          <a:p>
            <a:r>
              <a:rPr lang="fr-CA" sz="900" dirty="0">
                <a:latin typeface="Verdana" pitchFamily="34" charset="0"/>
                <a:ea typeface="Verdana" pitchFamily="34" charset="0"/>
                <a:cs typeface="Verdana" pitchFamily="34" charset="0"/>
              </a:rPr>
              <a:t>       {</a:t>
            </a:r>
          </a:p>
          <a:p>
            <a:r>
              <a:rPr lang="fr-CA" sz="900" dirty="0">
                <a:latin typeface="Verdana" pitchFamily="34" charset="0"/>
                <a:ea typeface="Verdana" pitchFamily="34" charset="0"/>
                <a:cs typeface="Verdana" pitchFamily="34" charset="0"/>
              </a:rPr>
              <a:t>           //On récupère les données</a:t>
            </a:r>
          </a:p>
          <a:p>
            <a:r>
              <a:rPr lang="fr-CA" sz="900" dirty="0">
                <a:latin typeface="Verdana" pitchFamily="34" charset="0"/>
                <a:ea typeface="Verdana" pitchFamily="34" charset="0"/>
                <a:cs typeface="Verdana" pitchFamily="34" charset="0"/>
              </a:rPr>
              <a:t>           </a:t>
            </a:r>
            <a:r>
              <a:rPr lang="fr-CA" sz="900" dirty="0" err="1">
                <a:latin typeface="Verdana" pitchFamily="34" charset="0"/>
                <a:ea typeface="Verdana" pitchFamily="34" charset="0"/>
                <a:cs typeface="Verdana" pitchFamily="34" charset="0"/>
              </a:rPr>
              <a:t>resultat</a:t>
            </a:r>
            <a:r>
              <a:rPr lang="fr-CA" sz="900" dirty="0">
                <a:latin typeface="Verdana" pitchFamily="34" charset="0"/>
                <a:ea typeface="Verdana" pitchFamily="34" charset="0"/>
                <a:cs typeface="Verdana" pitchFamily="34" charset="0"/>
              </a:rPr>
              <a:t> = </a:t>
            </a:r>
            <a:r>
              <a:rPr lang="fr-CA" sz="900" dirty="0" err="1">
                <a:latin typeface="Verdana" pitchFamily="34" charset="0"/>
                <a:ea typeface="Verdana" pitchFamily="34" charset="0"/>
                <a:cs typeface="Verdana" pitchFamily="34" charset="0"/>
              </a:rPr>
              <a:t>JSON.parse</a:t>
            </a:r>
            <a:r>
              <a:rPr lang="fr-CA" sz="900" dirty="0">
                <a:latin typeface="Verdana" pitchFamily="34" charset="0"/>
                <a:ea typeface="Verdana" pitchFamily="34" charset="0"/>
                <a:cs typeface="Verdana" pitchFamily="34" charset="0"/>
              </a:rPr>
              <a:t>(</a:t>
            </a:r>
            <a:r>
              <a:rPr lang="fr-CA" sz="900" dirty="0" err="1">
                <a:latin typeface="Verdana" pitchFamily="34" charset="0"/>
                <a:ea typeface="Verdana" pitchFamily="34" charset="0"/>
                <a:cs typeface="Verdana" pitchFamily="34" charset="0"/>
              </a:rPr>
              <a:t>this.responseText</a:t>
            </a:r>
            <a:r>
              <a:rPr lang="fr-CA" sz="900" dirty="0">
                <a:latin typeface="Verdana" pitchFamily="34" charset="0"/>
                <a:ea typeface="Verdana" pitchFamily="34" charset="0"/>
                <a:cs typeface="Verdana" pitchFamily="34" charset="0"/>
              </a:rPr>
              <a:t>);</a:t>
            </a:r>
          </a:p>
          <a:p>
            <a:r>
              <a:rPr lang="fr-CA" sz="900" dirty="0">
                <a:latin typeface="Verdana" pitchFamily="34" charset="0"/>
                <a:ea typeface="Verdana" pitchFamily="34" charset="0"/>
                <a:cs typeface="Verdana" pitchFamily="34" charset="0"/>
              </a:rPr>
              <a:t>          </a:t>
            </a:r>
          </a:p>
          <a:p>
            <a:r>
              <a:rPr lang="fr-CA" sz="900" dirty="0">
                <a:latin typeface="Verdana" pitchFamily="34" charset="0"/>
                <a:ea typeface="Verdana" pitchFamily="34" charset="0"/>
                <a:cs typeface="Verdana" pitchFamily="34" charset="0"/>
              </a:rPr>
              <a:t>           </a:t>
            </a:r>
            <a:r>
              <a:rPr lang="fr-CA" sz="900" dirty="0" err="1">
                <a:latin typeface="Verdana" pitchFamily="34" charset="0"/>
                <a:ea typeface="Verdana" pitchFamily="34" charset="0"/>
                <a:cs typeface="Verdana" pitchFamily="34" charset="0"/>
              </a:rPr>
              <a:t>document.getElementById</a:t>
            </a:r>
            <a:r>
              <a:rPr lang="fr-CA" sz="900" dirty="0">
                <a:latin typeface="Verdana" pitchFamily="34" charset="0"/>
                <a:ea typeface="Verdana" pitchFamily="34" charset="0"/>
                <a:cs typeface="Verdana" pitchFamily="34" charset="0"/>
              </a:rPr>
              <a:t>("Symbole").</a:t>
            </a:r>
            <a:r>
              <a:rPr lang="fr-CA" sz="900" dirty="0" err="1">
                <a:latin typeface="Verdana" pitchFamily="34" charset="0"/>
                <a:ea typeface="Verdana" pitchFamily="34" charset="0"/>
                <a:cs typeface="Verdana" pitchFamily="34" charset="0"/>
              </a:rPr>
              <a:t>innerHTML</a:t>
            </a:r>
            <a:r>
              <a:rPr lang="fr-CA" sz="900" dirty="0">
                <a:latin typeface="Verdana" pitchFamily="34" charset="0"/>
                <a:ea typeface="Verdana" pitchFamily="34" charset="0"/>
                <a:cs typeface="Verdana" pitchFamily="34" charset="0"/>
              </a:rPr>
              <a:t> = </a:t>
            </a:r>
            <a:r>
              <a:rPr lang="fr-CA" sz="900" dirty="0" err="1">
                <a:latin typeface="Verdana" pitchFamily="34" charset="0"/>
                <a:ea typeface="Verdana" pitchFamily="34" charset="0"/>
                <a:cs typeface="Verdana" pitchFamily="34" charset="0"/>
              </a:rPr>
              <a:t>resultat</a:t>
            </a:r>
            <a:r>
              <a:rPr lang="fr-CA" sz="900" dirty="0">
                <a:latin typeface="Verdana" pitchFamily="34" charset="0"/>
                <a:ea typeface="Verdana" pitchFamily="34" charset="0"/>
                <a:cs typeface="Verdana" pitchFamily="34" charset="0"/>
              </a:rPr>
              <a:t>["Global </a:t>
            </a:r>
            <a:r>
              <a:rPr lang="fr-CA" sz="900" dirty="0" err="1">
                <a:latin typeface="Verdana" pitchFamily="34" charset="0"/>
                <a:ea typeface="Verdana" pitchFamily="34" charset="0"/>
                <a:cs typeface="Verdana" pitchFamily="34" charset="0"/>
              </a:rPr>
              <a:t>Quote</a:t>
            </a:r>
            <a:r>
              <a:rPr lang="fr-CA" sz="900" dirty="0">
                <a:latin typeface="Verdana" pitchFamily="34" charset="0"/>
                <a:ea typeface="Verdana" pitchFamily="34" charset="0"/>
                <a:cs typeface="Verdana" pitchFamily="34" charset="0"/>
              </a:rPr>
              <a:t>"]["05. </a:t>
            </a:r>
            <a:r>
              <a:rPr lang="fr-CA" sz="900" dirty="0" err="1">
                <a:latin typeface="Verdana" pitchFamily="34" charset="0"/>
                <a:ea typeface="Verdana" pitchFamily="34" charset="0"/>
                <a:cs typeface="Verdana" pitchFamily="34" charset="0"/>
              </a:rPr>
              <a:t>price</a:t>
            </a:r>
            <a:r>
              <a:rPr lang="fr-CA" sz="900" dirty="0">
                <a:latin typeface="Verdana" pitchFamily="34" charset="0"/>
                <a:ea typeface="Verdana" pitchFamily="34" charset="0"/>
                <a:cs typeface="Verdana" pitchFamily="34" charset="0"/>
              </a:rPr>
              <a:t>"];</a:t>
            </a:r>
          </a:p>
          <a:p>
            <a:r>
              <a:rPr lang="fr-CA" sz="900" dirty="0">
                <a:latin typeface="Verdana" pitchFamily="34" charset="0"/>
                <a:ea typeface="Verdana" pitchFamily="34" charset="0"/>
                <a:cs typeface="Verdana" pitchFamily="34" charset="0"/>
              </a:rPr>
              <a:t>           let d = new Date();</a:t>
            </a:r>
          </a:p>
          <a:p>
            <a:r>
              <a:rPr lang="fr-CA" sz="900" dirty="0">
                <a:latin typeface="Verdana" pitchFamily="34" charset="0"/>
                <a:ea typeface="Verdana" pitchFamily="34" charset="0"/>
                <a:cs typeface="Verdana" pitchFamily="34" charset="0"/>
              </a:rPr>
              <a:t>           </a:t>
            </a:r>
            <a:r>
              <a:rPr lang="fr-CA" sz="900" dirty="0" err="1">
                <a:latin typeface="Verdana" pitchFamily="34" charset="0"/>
                <a:ea typeface="Verdana" pitchFamily="34" charset="0"/>
                <a:cs typeface="Verdana" pitchFamily="34" charset="0"/>
              </a:rPr>
              <a:t>document.getElementById</a:t>
            </a:r>
            <a:r>
              <a:rPr lang="fr-CA" sz="900" dirty="0">
                <a:latin typeface="Verdana" pitchFamily="34" charset="0"/>
                <a:ea typeface="Verdana" pitchFamily="34" charset="0"/>
                <a:cs typeface="Verdana" pitchFamily="34" charset="0"/>
              </a:rPr>
              <a:t>("heure").</a:t>
            </a:r>
            <a:r>
              <a:rPr lang="fr-CA" sz="900" dirty="0" err="1">
                <a:latin typeface="Verdana" pitchFamily="34" charset="0"/>
                <a:ea typeface="Verdana" pitchFamily="34" charset="0"/>
                <a:cs typeface="Verdana" pitchFamily="34" charset="0"/>
              </a:rPr>
              <a:t>innerHTML</a:t>
            </a:r>
            <a:r>
              <a:rPr lang="fr-CA" sz="900" dirty="0">
                <a:latin typeface="Verdana" pitchFamily="34" charset="0"/>
                <a:ea typeface="Verdana" pitchFamily="34" charset="0"/>
                <a:cs typeface="Verdana" pitchFamily="34" charset="0"/>
              </a:rPr>
              <a:t> = </a:t>
            </a:r>
            <a:r>
              <a:rPr lang="fr-CA" sz="900" dirty="0" err="1">
                <a:latin typeface="Verdana" pitchFamily="34" charset="0"/>
                <a:ea typeface="Verdana" pitchFamily="34" charset="0"/>
                <a:cs typeface="Verdana" pitchFamily="34" charset="0"/>
              </a:rPr>
              <a:t>d.getHours</a:t>
            </a:r>
            <a:r>
              <a:rPr lang="fr-CA" sz="900" dirty="0">
                <a:latin typeface="Verdana" pitchFamily="34" charset="0"/>
                <a:ea typeface="Verdana" pitchFamily="34" charset="0"/>
                <a:cs typeface="Verdana" pitchFamily="34" charset="0"/>
              </a:rPr>
              <a:t>() +":" + </a:t>
            </a:r>
            <a:r>
              <a:rPr lang="fr-CA" sz="900" dirty="0" err="1">
                <a:latin typeface="Verdana" pitchFamily="34" charset="0"/>
                <a:ea typeface="Verdana" pitchFamily="34" charset="0"/>
                <a:cs typeface="Verdana" pitchFamily="34" charset="0"/>
              </a:rPr>
              <a:t>d.getMinutes</a:t>
            </a:r>
            <a:r>
              <a:rPr lang="fr-CA" sz="900" dirty="0">
                <a:latin typeface="Verdana" pitchFamily="34" charset="0"/>
                <a:ea typeface="Verdana" pitchFamily="34" charset="0"/>
                <a:cs typeface="Verdana" pitchFamily="34" charset="0"/>
              </a:rPr>
              <a:t>() + ":" + </a:t>
            </a:r>
            <a:r>
              <a:rPr lang="fr-CA" sz="900" dirty="0" err="1">
                <a:latin typeface="Verdana" pitchFamily="34" charset="0"/>
                <a:ea typeface="Verdana" pitchFamily="34" charset="0"/>
                <a:cs typeface="Verdana" pitchFamily="34" charset="0"/>
              </a:rPr>
              <a:t>d.getSeconds</a:t>
            </a:r>
            <a:r>
              <a:rPr lang="fr-CA" sz="900" dirty="0">
                <a:latin typeface="Verdana" pitchFamily="34" charset="0"/>
                <a:ea typeface="Verdana" pitchFamily="34" charset="0"/>
                <a:cs typeface="Verdana" pitchFamily="34" charset="0"/>
              </a:rPr>
              <a:t>();</a:t>
            </a:r>
          </a:p>
          <a:p>
            <a:endParaRPr lang="fr-CA" sz="900" dirty="0">
              <a:latin typeface="Verdana" pitchFamily="34" charset="0"/>
              <a:ea typeface="Verdana" pitchFamily="34" charset="0"/>
              <a:cs typeface="Verdana" pitchFamily="34" charset="0"/>
            </a:endParaRPr>
          </a:p>
          <a:p>
            <a:r>
              <a:rPr lang="fr-CA" sz="900" dirty="0">
                <a:latin typeface="Verdana" pitchFamily="34" charset="0"/>
                <a:ea typeface="Verdana" pitchFamily="34" charset="0"/>
                <a:cs typeface="Verdana" pitchFamily="34" charset="0"/>
              </a:rPr>
              <a:t>       }</a:t>
            </a:r>
          </a:p>
          <a:p>
            <a:r>
              <a:rPr lang="fr-CA" sz="900" dirty="0">
                <a:latin typeface="Verdana" pitchFamily="34" charset="0"/>
                <a:ea typeface="Verdana" pitchFamily="34" charset="0"/>
                <a:cs typeface="Verdana" pitchFamily="34" charset="0"/>
              </a:rPr>
              <a:t>       </a:t>
            </a:r>
            <a:r>
              <a:rPr lang="fr-CA" sz="900" dirty="0" err="1">
                <a:latin typeface="Verdana" pitchFamily="34" charset="0"/>
                <a:ea typeface="Verdana" pitchFamily="34" charset="0"/>
                <a:cs typeface="Verdana" pitchFamily="34" charset="0"/>
              </a:rPr>
              <a:t>else</a:t>
            </a:r>
            <a:endParaRPr lang="fr-CA" sz="900" dirty="0">
              <a:latin typeface="Verdana" pitchFamily="34" charset="0"/>
              <a:ea typeface="Verdana" pitchFamily="34" charset="0"/>
              <a:cs typeface="Verdana" pitchFamily="34" charset="0"/>
            </a:endParaRPr>
          </a:p>
          <a:p>
            <a:r>
              <a:rPr lang="fr-CA" sz="900" dirty="0">
                <a:latin typeface="Verdana" pitchFamily="34" charset="0"/>
                <a:ea typeface="Verdana" pitchFamily="34" charset="0"/>
                <a:cs typeface="Verdana" pitchFamily="34" charset="0"/>
              </a:rPr>
              <a:t>       {</a:t>
            </a:r>
          </a:p>
          <a:p>
            <a:r>
              <a:rPr lang="fr-CA" sz="900" dirty="0">
                <a:latin typeface="Verdana" pitchFamily="34" charset="0"/>
                <a:ea typeface="Verdana" pitchFamily="34" charset="0"/>
                <a:cs typeface="Verdana" pitchFamily="34" charset="0"/>
              </a:rPr>
              <a:t>            //Code en cas d’erreur</a:t>
            </a:r>
          </a:p>
          <a:p>
            <a:r>
              <a:rPr lang="fr-CA" sz="900" dirty="0">
                <a:latin typeface="Verdana" pitchFamily="34" charset="0"/>
                <a:ea typeface="Verdana" pitchFamily="34" charset="0"/>
                <a:cs typeface="Verdana" pitchFamily="34" charset="0"/>
              </a:rPr>
              <a:t>       }</a:t>
            </a:r>
          </a:p>
          <a:p>
            <a:r>
              <a:rPr lang="fr-CA" sz="900" dirty="0">
                <a:latin typeface="Verdana" pitchFamily="34" charset="0"/>
                <a:ea typeface="Verdana" pitchFamily="34" charset="0"/>
                <a:cs typeface="Verdana" pitchFamily="34" charset="0"/>
              </a:rPr>
              <a:t>       </a:t>
            </a:r>
          </a:p>
          <a:p>
            <a:r>
              <a:rPr lang="fr-CA" sz="900" dirty="0">
                <a:latin typeface="Verdana" pitchFamily="34" charset="0"/>
                <a:ea typeface="Verdana" pitchFamily="34" charset="0"/>
                <a:cs typeface="Verdana" pitchFamily="34" charset="0"/>
              </a:rPr>
              <a:t>};</a:t>
            </a:r>
          </a:p>
          <a:p>
            <a:endParaRPr lang="fr-CA" sz="900" dirty="0">
              <a:latin typeface="Verdana" pitchFamily="34" charset="0"/>
              <a:ea typeface="Verdana" pitchFamily="34" charset="0"/>
              <a:cs typeface="Verdana" pitchFamily="34" charset="0"/>
            </a:endParaRPr>
          </a:p>
          <a:p>
            <a:r>
              <a:rPr lang="fr-CA" sz="900" dirty="0" err="1">
                <a:latin typeface="Verdana" pitchFamily="34" charset="0"/>
                <a:ea typeface="Verdana" pitchFamily="34" charset="0"/>
                <a:cs typeface="Verdana" pitchFamily="34" charset="0"/>
              </a:rPr>
              <a:t>requeteHttp.open</a:t>
            </a:r>
            <a:r>
              <a:rPr lang="fr-CA" sz="900" dirty="0">
                <a:latin typeface="Verdana" pitchFamily="34" charset="0"/>
                <a:ea typeface="Verdana" pitchFamily="34" charset="0"/>
                <a:cs typeface="Verdana" pitchFamily="34" charset="0"/>
              </a:rPr>
              <a:t>("GET", "https://www.alphavantage.co/query?function=GLOBAL_QUOTE&amp;symbol=MSFT&amp;apikey=66GX0GWFUMXO52MC");</a:t>
            </a:r>
          </a:p>
          <a:p>
            <a:endParaRPr lang="fr-CA" sz="900" dirty="0">
              <a:latin typeface="Verdana" pitchFamily="34" charset="0"/>
              <a:ea typeface="Verdana" pitchFamily="34" charset="0"/>
              <a:cs typeface="Verdana" pitchFamily="34" charset="0"/>
            </a:endParaRPr>
          </a:p>
          <a:p>
            <a:r>
              <a:rPr lang="fr-CA" sz="900" dirty="0" err="1">
                <a:latin typeface="Verdana" pitchFamily="34" charset="0"/>
                <a:ea typeface="Verdana" pitchFamily="34" charset="0"/>
                <a:cs typeface="Verdana" pitchFamily="34" charset="0"/>
              </a:rPr>
              <a:t>requeteHttp.send</a:t>
            </a:r>
            <a:r>
              <a:rPr lang="fr-CA" sz="900" dirty="0">
                <a:latin typeface="Verdana" pitchFamily="34" charset="0"/>
                <a:ea typeface="Verdana" pitchFamily="34" charset="0"/>
                <a:cs typeface="Verdana" pitchFamily="34" charset="0"/>
              </a:rPr>
              <a:t>();  // Si open est fait avec GET</a:t>
            </a:r>
          </a:p>
        </p:txBody>
      </p:sp>
    </p:spTree>
    <p:extLst>
      <p:ext uri="{BB962C8B-B14F-4D97-AF65-F5344CB8AC3E}">
        <p14:creationId xmlns:p14="http://schemas.microsoft.com/office/powerpoint/2010/main" val="19246718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a:t>
            </a:r>
            <a:r>
              <a:rPr lang="en-CA" dirty="0" smtClean="0"/>
              <a:t>http</a:t>
            </a:r>
            <a:r>
              <a:rPr lang="en-CA" dirty="0" smtClean="0"/>
              <a:t/>
            </a:r>
            <a:br>
              <a:rPr lang="en-CA" dirty="0" smtClean="0"/>
            </a:br>
            <a:r>
              <a:rPr lang="en-CA" sz="2700" dirty="0" err="1" smtClean="0"/>
              <a:t>Requête</a:t>
            </a:r>
            <a:r>
              <a:rPr lang="en-CA" sz="2700" dirty="0" smtClean="0"/>
              <a:t> à la sauce </a:t>
            </a:r>
            <a:r>
              <a:rPr lang="en-CA" sz="2700" dirty="0" err="1" smtClean="0"/>
              <a:t>jQuery</a:t>
            </a:r>
            <a:endParaRPr lang="fr-CA" sz="2700" dirty="0"/>
          </a:p>
        </p:txBody>
      </p:sp>
      <p:sp>
        <p:nvSpPr>
          <p:cNvPr id="4" name="TextBox 3"/>
          <p:cNvSpPr txBox="1"/>
          <p:nvPr/>
        </p:nvSpPr>
        <p:spPr>
          <a:xfrm>
            <a:off x="232911" y="1086929"/>
            <a:ext cx="6780363" cy="1438855"/>
          </a:xfrm>
          <a:prstGeom prst="rect">
            <a:avLst/>
          </a:prstGeom>
          <a:noFill/>
        </p:spPr>
        <p:txBody>
          <a:bodyPr wrap="square" rtlCol="0">
            <a:spAutoFit/>
          </a:bodyPr>
          <a:lstStyle/>
          <a:p>
            <a:r>
              <a:rPr lang="fr-CA" sz="1400" dirty="0" err="1" smtClean="0"/>
              <a:t>jQuery</a:t>
            </a:r>
            <a:r>
              <a:rPr lang="fr-CA" sz="1400" dirty="0" smtClean="0"/>
              <a:t> va vous permettre d’envoyer des requêtes AJAX à un serveur Web pour récupérer ou envoyer des données.  Encore là, </a:t>
            </a:r>
            <a:r>
              <a:rPr lang="fr-CA" sz="1400" dirty="0" err="1" smtClean="0"/>
              <a:t>jQuery</a:t>
            </a:r>
            <a:r>
              <a:rPr lang="fr-CA" sz="1400" dirty="0" smtClean="0"/>
              <a:t> est excellent pour réduire le code que l’on a à écrire.  Voyez la différence avec ce que l’on devait faire avant:</a:t>
            </a:r>
          </a:p>
          <a:p>
            <a:endParaRPr lang="fr-CA" sz="1400" dirty="0" smtClean="0"/>
          </a:p>
          <a:p>
            <a:endParaRPr lang="fr-CA" sz="1050" dirty="0">
              <a:latin typeface="+mj-lt"/>
            </a:endParaRPr>
          </a:p>
          <a:p>
            <a:endParaRPr lang="fr-CA" sz="1050" dirty="0" smtClean="0">
              <a:latin typeface="+mj-lt"/>
            </a:endParaRPr>
          </a:p>
          <a:p>
            <a:endParaRPr lang="fr-CA" sz="1050" dirty="0" smtClean="0">
              <a:latin typeface="+mj-lt"/>
            </a:endParaRPr>
          </a:p>
        </p:txBody>
      </p:sp>
      <p:sp>
        <p:nvSpPr>
          <p:cNvPr id="3" name="TextBox 2"/>
          <p:cNvSpPr txBox="1"/>
          <p:nvPr/>
        </p:nvSpPr>
        <p:spPr>
          <a:xfrm>
            <a:off x="120770" y="1819513"/>
            <a:ext cx="3648974" cy="3477875"/>
          </a:xfrm>
          <a:prstGeom prst="rect">
            <a:avLst/>
          </a:prstGeom>
          <a:noFill/>
        </p:spPr>
        <p:txBody>
          <a:bodyPr wrap="square" rtlCol="0">
            <a:spAutoFit/>
          </a:bodyPr>
          <a:lstStyle/>
          <a:p>
            <a:r>
              <a:rPr lang="fr-CA" sz="1000" dirty="0">
                <a:latin typeface="+mj-lt"/>
                <a:ea typeface="Verdana" pitchFamily="34" charset="0"/>
                <a:cs typeface="Verdana" pitchFamily="34" charset="0"/>
              </a:rPr>
              <a:t>let </a:t>
            </a:r>
            <a:r>
              <a:rPr lang="fr-CA" sz="1000" dirty="0" err="1">
                <a:latin typeface="+mj-lt"/>
                <a:ea typeface="Verdana" pitchFamily="34" charset="0"/>
                <a:cs typeface="Verdana" pitchFamily="34" charset="0"/>
              </a:rPr>
              <a:t>requeteHttp</a:t>
            </a:r>
            <a:r>
              <a:rPr lang="fr-CA" sz="1000" dirty="0">
                <a:latin typeface="+mj-lt"/>
                <a:ea typeface="Verdana" pitchFamily="34" charset="0"/>
                <a:cs typeface="Verdana" pitchFamily="34" charset="0"/>
              </a:rPr>
              <a:t> = new </a:t>
            </a:r>
            <a:r>
              <a:rPr lang="fr-CA" sz="1000" dirty="0" err="1">
                <a:latin typeface="+mj-lt"/>
                <a:ea typeface="Verdana" pitchFamily="34" charset="0"/>
                <a:cs typeface="Verdana" pitchFamily="34" charset="0"/>
              </a:rPr>
              <a:t>XMLHttpRequest</a:t>
            </a:r>
            <a:r>
              <a:rPr lang="fr-CA" sz="1000" dirty="0">
                <a:latin typeface="+mj-lt"/>
                <a:ea typeface="Verdana" pitchFamily="34" charset="0"/>
                <a:cs typeface="Verdana" pitchFamily="34" charset="0"/>
              </a:rPr>
              <a:t>();</a:t>
            </a:r>
          </a:p>
          <a:p>
            <a:endParaRPr lang="fr-CA" sz="1000" dirty="0">
              <a:latin typeface="+mj-lt"/>
              <a:ea typeface="Verdana" pitchFamily="34" charset="0"/>
              <a:cs typeface="Verdana" pitchFamily="34" charset="0"/>
            </a:endParaRPr>
          </a:p>
          <a:p>
            <a:r>
              <a:rPr lang="fr-CA" sz="1000" dirty="0" err="1">
                <a:latin typeface="+mj-lt"/>
                <a:ea typeface="Verdana" pitchFamily="34" charset="0"/>
                <a:cs typeface="Verdana" pitchFamily="34" charset="0"/>
              </a:rPr>
              <a:t>requeteHttp.onreadystatechange</a:t>
            </a:r>
            <a:r>
              <a:rPr lang="fr-CA" sz="1000" dirty="0">
                <a:latin typeface="+mj-lt"/>
                <a:ea typeface="Verdana" pitchFamily="34" charset="0"/>
                <a:cs typeface="Verdana" pitchFamily="34" charset="0"/>
              </a:rPr>
              <a:t> = </a:t>
            </a:r>
            <a:r>
              <a:rPr lang="fr-CA" sz="1000" dirty="0" err="1">
                <a:latin typeface="+mj-lt"/>
                <a:ea typeface="Verdana" pitchFamily="34" charset="0"/>
                <a:cs typeface="Verdana" pitchFamily="34" charset="0"/>
              </a:rPr>
              <a:t>function</a:t>
            </a:r>
            <a:r>
              <a:rPr lang="fr-CA" sz="1000" dirty="0">
                <a:latin typeface="+mj-lt"/>
                <a:ea typeface="Verdana" pitchFamily="34" charset="0"/>
                <a:cs typeface="Verdana" pitchFamily="34" charset="0"/>
              </a:rPr>
              <a:t>() {</a:t>
            </a:r>
          </a:p>
          <a:p>
            <a:r>
              <a:rPr lang="fr-CA" sz="1000" dirty="0">
                <a:latin typeface="+mj-lt"/>
                <a:ea typeface="Verdana" pitchFamily="34" charset="0"/>
                <a:cs typeface="Verdana" pitchFamily="34" charset="0"/>
              </a:rPr>
              <a:t>       let </a:t>
            </a:r>
            <a:r>
              <a:rPr lang="fr-CA" sz="1000" dirty="0" err="1">
                <a:latin typeface="+mj-lt"/>
                <a:ea typeface="Verdana" pitchFamily="34" charset="0"/>
                <a:cs typeface="Verdana" pitchFamily="34" charset="0"/>
              </a:rPr>
              <a:t>resultat</a:t>
            </a:r>
            <a:r>
              <a:rPr lang="fr-CA" sz="1000" dirty="0">
                <a:latin typeface="+mj-lt"/>
                <a:ea typeface="Verdana" pitchFamily="34" charset="0"/>
                <a:cs typeface="Verdana" pitchFamily="34" charset="0"/>
              </a:rPr>
              <a:t> = </a:t>
            </a:r>
            <a:r>
              <a:rPr lang="fr-CA" sz="1000" dirty="0" err="1">
                <a:latin typeface="+mj-lt"/>
                <a:ea typeface="Verdana" pitchFamily="34" charset="0"/>
                <a:cs typeface="Verdana" pitchFamily="34" charset="0"/>
              </a:rPr>
              <a:t>null</a:t>
            </a:r>
            <a:r>
              <a:rPr lang="fr-CA" sz="1000" dirty="0">
                <a:latin typeface="+mj-lt"/>
                <a:ea typeface="Verdana" pitchFamily="34" charset="0"/>
                <a:cs typeface="Verdana" pitchFamily="34" charset="0"/>
              </a:rPr>
              <a:t>;</a:t>
            </a:r>
          </a:p>
          <a:p>
            <a:r>
              <a:rPr lang="fr-CA" sz="1000" dirty="0">
                <a:latin typeface="+mj-lt"/>
                <a:ea typeface="Verdana" pitchFamily="34" charset="0"/>
                <a:cs typeface="Verdana" pitchFamily="34" charset="0"/>
              </a:rPr>
              <a:t>       if (</a:t>
            </a:r>
            <a:r>
              <a:rPr lang="fr-CA" sz="1000" dirty="0" err="1">
                <a:latin typeface="+mj-lt"/>
                <a:ea typeface="Verdana" pitchFamily="34" charset="0"/>
                <a:cs typeface="Verdana" pitchFamily="34" charset="0"/>
              </a:rPr>
              <a:t>this.readyState</a:t>
            </a:r>
            <a:r>
              <a:rPr lang="fr-CA" sz="1000" dirty="0">
                <a:latin typeface="+mj-lt"/>
                <a:ea typeface="Verdana" pitchFamily="34" charset="0"/>
                <a:cs typeface="Verdana" pitchFamily="34" charset="0"/>
              </a:rPr>
              <a:t> == 4 &amp;&amp; </a:t>
            </a:r>
            <a:r>
              <a:rPr lang="fr-CA" sz="1000" dirty="0" err="1">
                <a:latin typeface="+mj-lt"/>
                <a:ea typeface="Verdana" pitchFamily="34" charset="0"/>
                <a:cs typeface="Verdana" pitchFamily="34" charset="0"/>
              </a:rPr>
              <a:t>this.status</a:t>
            </a:r>
            <a:r>
              <a:rPr lang="fr-CA" sz="1000" dirty="0">
                <a:latin typeface="+mj-lt"/>
                <a:ea typeface="Verdana" pitchFamily="34" charset="0"/>
                <a:cs typeface="Verdana" pitchFamily="34" charset="0"/>
              </a:rPr>
              <a:t> == 200)</a:t>
            </a:r>
          </a:p>
          <a:p>
            <a:r>
              <a:rPr lang="fr-CA" sz="1000" dirty="0">
                <a:latin typeface="+mj-lt"/>
                <a:ea typeface="Verdana" pitchFamily="34" charset="0"/>
                <a:cs typeface="Verdana" pitchFamily="34" charset="0"/>
              </a:rPr>
              <a:t>       {</a:t>
            </a:r>
          </a:p>
          <a:p>
            <a:r>
              <a:rPr lang="fr-CA" sz="1000" dirty="0">
                <a:latin typeface="+mj-lt"/>
                <a:ea typeface="Verdana" pitchFamily="34" charset="0"/>
                <a:cs typeface="Verdana" pitchFamily="34" charset="0"/>
              </a:rPr>
              <a:t>           //On récupère les données</a:t>
            </a:r>
          </a:p>
          <a:p>
            <a:r>
              <a:rPr lang="fr-CA" sz="1000" dirty="0">
                <a:latin typeface="+mj-lt"/>
                <a:ea typeface="Verdana" pitchFamily="34" charset="0"/>
                <a:cs typeface="Verdana" pitchFamily="34" charset="0"/>
              </a:rPr>
              <a:t>           let </a:t>
            </a:r>
            <a:r>
              <a:rPr lang="fr-CA" sz="1000" dirty="0" err="1">
                <a:latin typeface="+mj-lt"/>
                <a:ea typeface="Verdana" pitchFamily="34" charset="0"/>
                <a:cs typeface="Verdana" pitchFamily="34" charset="0"/>
              </a:rPr>
              <a:t>resultat</a:t>
            </a:r>
            <a:r>
              <a:rPr lang="fr-CA" sz="1000" dirty="0">
                <a:latin typeface="+mj-lt"/>
                <a:ea typeface="Verdana" pitchFamily="34" charset="0"/>
                <a:cs typeface="Verdana" pitchFamily="34" charset="0"/>
              </a:rPr>
              <a:t> = </a:t>
            </a:r>
            <a:r>
              <a:rPr lang="fr-CA" sz="1000" dirty="0" err="1">
                <a:latin typeface="+mj-lt"/>
                <a:ea typeface="Verdana" pitchFamily="34" charset="0"/>
                <a:cs typeface="Verdana" pitchFamily="34" charset="0"/>
              </a:rPr>
              <a:t>JSON.parse</a:t>
            </a:r>
            <a:r>
              <a:rPr lang="fr-CA" sz="1000" dirty="0">
                <a:latin typeface="+mj-lt"/>
                <a:ea typeface="Verdana" pitchFamily="34" charset="0"/>
                <a:cs typeface="Verdana" pitchFamily="34" charset="0"/>
              </a:rPr>
              <a:t>(</a:t>
            </a:r>
            <a:r>
              <a:rPr lang="fr-CA" sz="1000" dirty="0" err="1">
                <a:latin typeface="+mj-lt"/>
                <a:ea typeface="Verdana" pitchFamily="34" charset="0"/>
                <a:cs typeface="Verdana" pitchFamily="34" charset="0"/>
              </a:rPr>
              <a:t>this.responseText</a:t>
            </a:r>
            <a:r>
              <a:rPr lang="fr-CA" sz="1000" dirty="0">
                <a:latin typeface="+mj-lt"/>
                <a:ea typeface="Verdana" pitchFamily="34" charset="0"/>
                <a:cs typeface="Verdana" pitchFamily="34" charset="0"/>
              </a:rPr>
              <a:t>); </a:t>
            </a:r>
          </a:p>
          <a:p>
            <a:r>
              <a:rPr lang="fr-CA" sz="1000" dirty="0">
                <a:latin typeface="+mj-lt"/>
                <a:ea typeface="Verdana" pitchFamily="34" charset="0"/>
                <a:cs typeface="Verdana" pitchFamily="34" charset="0"/>
              </a:rPr>
              <a:t>   </a:t>
            </a:r>
          </a:p>
          <a:p>
            <a:r>
              <a:rPr lang="fr-CA" sz="1000" dirty="0">
                <a:latin typeface="+mj-lt"/>
                <a:ea typeface="Verdana" pitchFamily="34" charset="0"/>
                <a:cs typeface="Verdana" pitchFamily="34" charset="0"/>
              </a:rPr>
              <a:t>       }</a:t>
            </a:r>
          </a:p>
          <a:p>
            <a:r>
              <a:rPr lang="fr-CA" sz="1000" dirty="0">
                <a:latin typeface="+mj-lt"/>
                <a:ea typeface="Verdana" pitchFamily="34" charset="0"/>
                <a:cs typeface="Verdana" pitchFamily="34" charset="0"/>
              </a:rPr>
              <a:t>       </a:t>
            </a:r>
            <a:r>
              <a:rPr lang="fr-CA" sz="1000" dirty="0" err="1">
                <a:latin typeface="+mj-lt"/>
                <a:ea typeface="Verdana" pitchFamily="34" charset="0"/>
                <a:cs typeface="Verdana" pitchFamily="34" charset="0"/>
              </a:rPr>
              <a:t>else</a:t>
            </a:r>
            <a:endParaRPr lang="fr-CA" sz="1000" dirty="0">
              <a:latin typeface="+mj-lt"/>
              <a:ea typeface="Verdana" pitchFamily="34" charset="0"/>
              <a:cs typeface="Verdana" pitchFamily="34" charset="0"/>
            </a:endParaRPr>
          </a:p>
          <a:p>
            <a:r>
              <a:rPr lang="fr-CA" sz="1000" dirty="0">
                <a:latin typeface="+mj-lt"/>
                <a:ea typeface="Verdana" pitchFamily="34" charset="0"/>
                <a:cs typeface="Verdana" pitchFamily="34" charset="0"/>
              </a:rPr>
              <a:t>       {</a:t>
            </a:r>
          </a:p>
          <a:p>
            <a:r>
              <a:rPr lang="fr-CA" sz="1000" dirty="0">
                <a:latin typeface="+mj-lt"/>
                <a:ea typeface="Verdana" pitchFamily="34" charset="0"/>
                <a:cs typeface="Verdana" pitchFamily="34" charset="0"/>
              </a:rPr>
              <a:t>            //Code en cas d’erreur</a:t>
            </a:r>
          </a:p>
          <a:p>
            <a:r>
              <a:rPr lang="fr-CA" sz="1000" dirty="0">
                <a:latin typeface="+mj-lt"/>
                <a:ea typeface="Verdana" pitchFamily="34" charset="0"/>
                <a:cs typeface="Verdana" pitchFamily="34" charset="0"/>
              </a:rPr>
              <a:t>       }</a:t>
            </a:r>
          </a:p>
          <a:p>
            <a:r>
              <a:rPr lang="fr-CA" sz="1000" dirty="0">
                <a:latin typeface="+mj-lt"/>
                <a:ea typeface="Verdana" pitchFamily="34" charset="0"/>
                <a:cs typeface="Verdana" pitchFamily="34" charset="0"/>
              </a:rPr>
              <a:t>     return </a:t>
            </a:r>
            <a:r>
              <a:rPr lang="fr-CA" sz="1000" dirty="0" err="1">
                <a:latin typeface="+mj-lt"/>
                <a:ea typeface="Verdana" pitchFamily="34" charset="0"/>
                <a:cs typeface="Verdana" pitchFamily="34" charset="0"/>
              </a:rPr>
              <a:t>resultat</a:t>
            </a:r>
            <a:r>
              <a:rPr lang="fr-CA" sz="1000" dirty="0">
                <a:latin typeface="+mj-lt"/>
                <a:ea typeface="Verdana" pitchFamily="34" charset="0"/>
                <a:cs typeface="Verdana" pitchFamily="34" charset="0"/>
              </a:rPr>
              <a:t>;</a:t>
            </a:r>
          </a:p>
          <a:p>
            <a:r>
              <a:rPr lang="fr-CA" sz="1000" dirty="0">
                <a:latin typeface="+mj-lt"/>
                <a:ea typeface="Verdana" pitchFamily="34" charset="0"/>
                <a:cs typeface="Verdana" pitchFamily="34" charset="0"/>
              </a:rPr>
              <a:t>};</a:t>
            </a:r>
          </a:p>
          <a:p>
            <a:r>
              <a:rPr lang="fr-CA" sz="1000" dirty="0" err="1" smtClean="0">
                <a:latin typeface="+mj-lt"/>
                <a:ea typeface="Verdana" pitchFamily="34" charset="0"/>
                <a:cs typeface="Verdana" pitchFamily="34" charset="0"/>
              </a:rPr>
              <a:t>requeteHttp.open</a:t>
            </a:r>
            <a:r>
              <a:rPr lang="fr-CA" sz="1000" dirty="0">
                <a:latin typeface="+mj-lt"/>
                <a:ea typeface="Verdana" pitchFamily="34" charset="0"/>
                <a:cs typeface="Verdana" pitchFamily="34" charset="0"/>
              </a:rPr>
              <a:t>("GET", </a:t>
            </a:r>
            <a:r>
              <a:rPr lang="fr-CA" sz="1000" dirty="0" smtClean="0">
                <a:latin typeface="+mj-lt"/>
                <a:ea typeface="Verdana" pitchFamily="34" charset="0"/>
                <a:cs typeface="Verdana" pitchFamily="34" charset="0"/>
              </a:rPr>
              <a:t>https</a:t>
            </a:r>
            <a:r>
              <a:rPr lang="fr-CA" sz="1000" dirty="0">
                <a:latin typeface="+mj-lt"/>
                <a:ea typeface="Verdana" pitchFamily="34" charset="0"/>
                <a:cs typeface="Verdana" pitchFamily="34" charset="0"/>
              </a:rPr>
              <a:t>://</a:t>
            </a:r>
            <a:r>
              <a:rPr lang="fr-CA" sz="1000" dirty="0" smtClean="0">
                <a:latin typeface="+mj-lt"/>
                <a:ea typeface="Verdana" pitchFamily="34" charset="0"/>
                <a:cs typeface="Verdana" pitchFamily="34" charset="0"/>
              </a:rPr>
              <a:t>www.alphavantage.co/query?function=GLOBAL_QUOTE&amp;symbol=MSFT&amp;apikey=66GX0GWFUMXO52MC);</a:t>
            </a:r>
            <a:endParaRPr lang="fr-CA" sz="1000" dirty="0">
              <a:latin typeface="+mj-lt"/>
              <a:ea typeface="Verdana" pitchFamily="34" charset="0"/>
              <a:cs typeface="Verdana" pitchFamily="34" charset="0"/>
            </a:endParaRPr>
          </a:p>
          <a:p>
            <a:endParaRPr lang="fr-CA" sz="1000" dirty="0">
              <a:latin typeface="+mj-lt"/>
              <a:ea typeface="Verdana" pitchFamily="34" charset="0"/>
              <a:cs typeface="Verdana" pitchFamily="34" charset="0"/>
            </a:endParaRPr>
          </a:p>
          <a:p>
            <a:r>
              <a:rPr lang="fr-CA" sz="1000" dirty="0" err="1">
                <a:latin typeface="+mj-lt"/>
                <a:ea typeface="Verdana" pitchFamily="34" charset="0"/>
                <a:cs typeface="Verdana" pitchFamily="34" charset="0"/>
              </a:rPr>
              <a:t>requeteHttp.send</a:t>
            </a:r>
            <a:r>
              <a:rPr lang="fr-CA" sz="1000" dirty="0">
                <a:latin typeface="+mj-lt"/>
                <a:ea typeface="Verdana" pitchFamily="34" charset="0"/>
                <a:cs typeface="Verdana" pitchFamily="34" charset="0"/>
              </a:rPr>
              <a:t>();  // Si open est fait avec GET</a:t>
            </a:r>
          </a:p>
          <a:p>
            <a:endParaRPr lang="fr-CA" sz="1000" dirty="0">
              <a:latin typeface="+mj-lt"/>
            </a:endParaRPr>
          </a:p>
        </p:txBody>
      </p:sp>
      <p:sp>
        <p:nvSpPr>
          <p:cNvPr id="5" name="Rectangle 4"/>
          <p:cNvSpPr/>
          <p:nvPr/>
        </p:nvSpPr>
        <p:spPr>
          <a:xfrm>
            <a:off x="3191774" y="2156668"/>
            <a:ext cx="5322498" cy="1938992"/>
          </a:xfrm>
          <a:prstGeom prst="rect">
            <a:avLst/>
          </a:prstGeom>
        </p:spPr>
        <p:txBody>
          <a:bodyPr wrap="square">
            <a:spAutoFit/>
          </a:bodyPr>
          <a:lstStyle/>
          <a:p>
            <a:endParaRPr lang="fr-CA" sz="1000" dirty="0" smtClean="0">
              <a:latin typeface="+mj-lt"/>
              <a:ea typeface="Verdana" pitchFamily="34" charset="0"/>
              <a:cs typeface="Verdana" pitchFamily="34" charset="0"/>
            </a:endParaRPr>
          </a:p>
          <a:p>
            <a:r>
              <a:rPr lang="fr-CA" sz="1000" dirty="0" smtClean="0">
                <a:latin typeface="+mj-lt"/>
                <a:ea typeface="Verdana" pitchFamily="34" charset="0"/>
                <a:cs typeface="Verdana" pitchFamily="34" charset="0"/>
              </a:rPr>
              <a:t>$().</a:t>
            </a:r>
            <a:r>
              <a:rPr lang="fr-CA" sz="1000" dirty="0" err="1" smtClean="0">
                <a:latin typeface="+mj-lt"/>
                <a:ea typeface="Verdana" pitchFamily="34" charset="0"/>
                <a:cs typeface="Verdana" pitchFamily="34" charset="0"/>
              </a:rPr>
              <a:t>ready</a:t>
            </a:r>
            <a:r>
              <a:rPr lang="fr-CA" sz="1000" dirty="0" smtClean="0">
                <a:latin typeface="+mj-lt"/>
                <a:ea typeface="Verdana" pitchFamily="34" charset="0"/>
                <a:cs typeface="Verdana" pitchFamily="34" charset="0"/>
              </a:rPr>
              <a:t>(</a:t>
            </a:r>
            <a:r>
              <a:rPr lang="fr-CA" sz="1000" dirty="0" err="1" smtClean="0">
                <a:latin typeface="+mj-lt"/>
                <a:ea typeface="Verdana" pitchFamily="34" charset="0"/>
                <a:cs typeface="Verdana" pitchFamily="34" charset="0"/>
              </a:rPr>
              <a:t>function</a:t>
            </a:r>
            <a:r>
              <a:rPr lang="fr-CA" sz="1000" dirty="0" smtClean="0">
                <a:latin typeface="+mj-lt"/>
                <a:ea typeface="Verdana" pitchFamily="34" charset="0"/>
                <a:cs typeface="Verdana" pitchFamily="34" charset="0"/>
              </a:rPr>
              <a:t>() {</a:t>
            </a:r>
          </a:p>
          <a:p>
            <a:r>
              <a:rPr lang="fr-CA" sz="1000" dirty="0">
                <a:latin typeface="+mj-lt"/>
                <a:ea typeface="Verdana" pitchFamily="34" charset="0"/>
                <a:cs typeface="Verdana" pitchFamily="34" charset="0"/>
              </a:rPr>
              <a:t> </a:t>
            </a:r>
            <a:r>
              <a:rPr lang="fr-CA" sz="1000" dirty="0" smtClean="0">
                <a:latin typeface="+mj-lt"/>
                <a:ea typeface="Verdana" pitchFamily="34" charset="0"/>
                <a:cs typeface="Verdana" pitchFamily="34" charset="0"/>
              </a:rPr>
              <a:t>  $.</a:t>
            </a:r>
            <a:r>
              <a:rPr lang="fr-CA" sz="1000" dirty="0" err="1" smtClean="0">
                <a:latin typeface="+mj-lt"/>
                <a:ea typeface="Verdana" pitchFamily="34" charset="0"/>
                <a:cs typeface="Verdana" pitchFamily="34" charset="0"/>
              </a:rPr>
              <a:t>ajax</a:t>
            </a:r>
            <a:r>
              <a:rPr lang="fr-CA" sz="1000" dirty="0" smtClean="0">
                <a:latin typeface="+mj-lt"/>
                <a:ea typeface="Verdana" pitchFamily="34" charset="0"/>
                <a:cs typeface="Verdana" pitchFamily="34" charset="0"/>
              </a:rPr>
              <a:t>({</a:t>
            </a:r>
          </a:p>
          <a:p>
            <a:r>
              <a:rPr lang="fr-CA" sz="1000" dirty="0" smtClean="0">
                <a:latin typeface="+mj-lt"/>
                <a:ea typeface="Verdana" pitchFamily="34" charset="0"/>
                <a:cs typeface="Verdana" pitchFamily="34" charset="0"/>
              </a:rPr>
              <a:t>      type: "GET" ,</a:t>
            </a:r>
          </a:p>
          <a:p>
            <a:r>
              <a:rPr lang="fr-CA" sz="1000" dirty="0">
                <a:latin typeface="+mj-lt"/>
                <a:ea typeface="Verdana" pitchFamily="34" charset="0"/>
                <a:cs typeface="Verdana" pitchFamily="34" charset="0"/>
              </a:rPr>
              <a:t> </a:t>
            </a:r>
            <a:r>
              <a:rPr lang="fr-CA" sz="1000" dirty="0" smtClean="0">
                <a:latin typeface="+mj-lt"/>
                <a:ea typeface="Verdana" pitchFamily="34" charset="0"/>
                <a:cs typeface="Verdana" pitchFamily="34" charset="0"/>
              </a:rPr>
              <a:t>     u </a:t>
            </a:r>
            <a:r>
              <a:rPr lang="fr-CA" sz="1000" dirty="0" err="1" smtClean="0">
                <a:latin typeface="+mj-lt"/>
                <a:ea typeface="Verdana" pitchFamily="34" charset="0"/>
                <a:cs typeface="Verdana" pitchFamily="34" charset="0"/>
              </a:rPr>
              <a:t>rl</a:t>
            </a:r>
            <a:r>
              <a:rPr lang="fr-CA" sz="1000" dirty="0" smtClean="0">
                <a:latin typeface="+mj-lt"/>
                <a:ea typeface="Verdana" pitchFamily="34" charset="0"/>
                <a:cs typeface="Verdana" pitchFamily="34" charset="0"/>
              </a:rPr>
              <a:t>: "https: …",</a:t>
            </a:r>
          </a:p>
          <a:p>
            <a:r>
              <a:rPr lang="fr-CA" sz="1000" dirty="0">
                <a:latin typeface="+mj-lt"/>
                <a:ea typeface="Verdana" pitchFamily="34" charset="0"/>
                <a:cs typeface="Verdana" pitchFamily="34" charset="0"/>
              </a:rPr>
              <a:t> </a:t>
            </a:r>
            <a:r>
              <a:rPr lang="fr-CA" sz="1000" dirty="0" smtClean="0">
                <a:latin typeface="+mj-lt"/>
                <a:ea typeface="Verdana" pitchFamily="34" charset="0"/>
                <a:cs typeface="Verdana" pitchFamily="34" charset="0"/>
              </a:rPr>
              <a:t>     </a:t>
            </a:r>
            <a:r>
              <a:rPr lang="fr-CA" sz="1000" dirty="0" err="1" smtClean="0">
                <a:latin typeface="+mj-lt"/>
                <a:ea typeface="Verdana" pitchFamily="34" charset="0"/>
                <a:cs typeface="Verdana" pitchFamily="34" charset="0"/>
              </a:rPr>
              <a:t>success</a:t>
            </a:r>
            <a:r>
              <a:rPr lang="fr-CA" sz="1000" dirty="0" smtClean="0">
                <a:latin typeface="+mj-lt"/>
                <a:ea typeface="Verdana" pitchFamily="34" charset="0"/>
                <a:cs typeface="Verdana" pitchFamily="34" charset="0"/>
              </a:rPr>
              <a:t>: </a:t>
            </a:r>
            <a:r>
              <a:rPr lang="fr-CA" sz="1000" dirty="0" err="1" smtClean="0">
                <a:latin typeface="+mj-lt"/>
                <a:ea typeface="Verdana" pitchFamily="34" charset="0"/>
                <a:cs typeface="Verdana" pitchFamily="34" charset="0"/>
              </a:rPr>
              <a:t>function</a:t>
            </a:r>
            <a:r>
              <a:rPr lang="fr-CA" sz="1000" dirty="0" smtClean="0">
                <a:latin typeface="+mj-lt"/>
                <a:ea typeface="Verdana" pitchFamily="34" charset="0"/>
                <a:cs typeface="Verdana" pitchFamily="34" charset="0"/>
              </a:rPr>
              <a:t>(data){</a:t>
            </a:r>
          </a:p>
          <a:p>
            <a:r>
              <a:rPr lang="fr-CA" sz="1000" dirty="0">
                <a:latin typeface="+mj-lt"/>
                <a:ea typeface="Verdana" pitchFamily="34" charset="0"/>
                <a:cs typeface="Verdana" pitchFamily="34" charset="0"/>
              </a:rPr>
              <a:t>	</a:t>
            </a:r>
            <a:r>
              <a:rPr lang="fr-CA" sz="1000" dirty="0" smtClean="0">
                <a:latin typeface="+mj-lt"/>
                <a:ea typeface="Verdana" pitchFamily="34" charset="0"/>
                <a:cs typeface="Verdana" pitchFamily="34" charset="0"/>
              </a:rPr>
              <a:t>//Récupération des données envoyées du serveur</a:t>
            </a:r>
          </a:p>
          <a:p>
            <a:r>
              <a:rPr lang="fr-CA" sz="1000" dirty="0" smtClean="0">
                <a:latin typeface="+mj-lt"/>
                <a:ea typeface="Verdana" pitchFamily="34" charset="0"/>
                <a:cs typeface="Verdana" pitchFamily="34" charset="0"/>
              </a:rPr>
              <a:t>       },</a:t>
            </a:r>
          </a:p>
          <a:p>
            <a:r>
              <a:rPr lang="fr-CA" sz="1000" dirty="0">
                <a:latin typeface="+mj-lt"/>
                <a:ea typeface="Verdana" pitchFamily="34" charset="0"/>
                <a:cs typeface="Verdana" pitchFamily="34" charset="0"/>
              </a:rPr>
              <a:t> </a:t>
            </a:r>
            <a:r>
              <a:rPr lang="fr-CA" sz="1000" dirty="0" smtClean="0">
                <a:latin typeface="+mj-lt"/>
                <a:ea typeface="Verdana" pitchFamily="34" charset="0"/>
                <a:cs typeface="Verdana" pitchFamily="34" charset="0"/>
              </a:rPr>
              <a:t>     </a:t>
            </a:r>
            <a:r>
              <a:rPr lang="fr-CA" sz="1000" dirty="0" err="1" smtClean="0">
                <a:latin typeface="+mj-lt"/>
                <a:ea typeface="Verdana" pitchFamily="34" charset="0"/>
                <a:cs typeface="Verdana" pitchFamily="34" charset="0"/>
              </a:rPr>
              <a:t>error</a:t>
            </a:r>
            <a:r>
              <a:rPr lang="fr-CA" sz="1000" dirty="0" smtClean="0">
                <a:latin typeface="+mj-lt"/>
                <a:ea typeface="Verdana" pitchFamily="34" charset="0"/>
                <a:cs typeface="Verdana" pitchFamily="34" charset="0"/>
              </a:rPr>
              <a:t>: </a:t>
            </a:r>
            <a:r>
              <a:rPr lang="fr-CA" sz="1000" dirty="0" err="1" smtClean="0">
                <a:latin typeface="+mj-lt"/>
                <a:ea typeface="Verdana" pitchFamily="34" charset="0"/>
                <a:cs typeface="Verdana" pitchFamily="34" charset="0"/>
              </a:rPr>
              <a:t>function</a:t>
            </a:r>
            <a:r>
              <a:rPr lang="fr-CA" sz="1000" dirty="0" smtClean="0">
                <a:latin typeface="+mj-lt"/>
                <a:ea typeface="Verdana" pitchFamily="34" charset="0"/>
                <a:cs typeface="Verdana" pitchFamily="34" charset="0"/>
              </a:rPr>
              <a:t>() {</a:t>
            </a:r>
          </a:p>
          <a:p>
            <a:r>
              <a:rPr lang="fr-CA" sz="1000" dirty="0">
                <a:latin typeface="+mj-lt"/>
                <a:ea typeface="Verdana" pitchFamily="34" charset="0"/>
                <a:cs typeface="Verdana" pitchFamily="34" charset="0"/>
              </a:rPr>
              <a:t> </a:t>
            </a:r>
            <a:r>
              <a:rPr lang="fr-CA" sz="1000" dirty="0" smtClean="0">
                <a:latin typeface="+mj-lt"/>
                <a:ea typeface="Verdana" pitchFamily="34" charset="0"/>
                <a:cs typeface="Verdana" pitchFamily="34" charset="0"/>
              </a:rPr>
              <a:t>                 // Code en cas d’erreur</a:t>
            </a:r>
          </a:p>
          <a:p>
            <a:r>
              <a:rPr lang="fr-CA" sz="1000" dirty="0">
                <a:latin typeface="+mj-lt"/>
                <a:ea typeface="Verdana" pitchFamily="34" charset="0"/>
                <a:cs typeface="Verdana" pitchFamily="34" charset="0"/>
              </a:rPr>
              <a:t> </a:t>
            </a:r>
            <a:r>
              <a:rPr lang="fr-CA" sz="1000" dirty="0" smtClean="0">
                <a:latin typeface="+mj-lt"/>
                <a:ea typeface="Verdana" pitchFamily="34" charset="0"/>
                <a:cs typeface="Verdana" pitchFamily="34" charset="0"/>
              </a:rPr>
              <a:t>     });</a:t>
            </a:r>
          </a:p>
          <a:p>
            <a:endParaRPr lang="fr-CA" sz="1000" dirty="0">
              <a:latin typeface="+mj-lt"/>
              <a:ea typeface="Verdana" pitchFamily="34" charset="0"/>
              <a:cs typeface="Verdana" pitchFamily="34" charset="0"/>
            </a:endParaRPr>
          </a:p>
        </p:txBody>
      </p:sp>
    </p:spTree>
    <p:extLst>
      <p:ext uri="{BB962C8B-B14F-4D97-AF65-F5344CB8AC3E}">
        <p14:creationId xmlns:p14="http://schemas.microsoft.com/office/powerpoint/2010/main" val="217799345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a:t>
            </a:r>
            <a:r>
              <a:rPr lang="en-CA" dirty="0" smtClean="0"/>
              <a:t>http</a:t>
            </a:r>
            <a:r>
              <a:rPr lang="en-CA" dirty="0" smtClean="0"/>
              <a:t/>
            </a:r>
            <a:br>
              <a:rPr lang="en-CA" dirty="0" smtClean="0"/>
            </a:br>
            <a:r>
              <a:rPr lang="en-CA" sz="2700" dirty="0" err="1" smtClean="0"/>
              <a:t>Requête</a:t>
            </a:r>
            <a:r>
              <a:rPr lang="en-CA" sz="2700" dirty="0" smtClean="0"/>
              <a:t> à la sauce </a:t>
            </a:r>
            <a:r>
              <a:rPr lang="en-CA" sz="2700" dirty="0" err="1" smtClean="0"/>
              <a:t>jQuery</a:t>
            </a:r>
            <a:endParaRPr lang="fr-CA" sz="2700" dirty="0"/>
          </a:p>
        </p:txBody>
      </p:sp>
      <p:sp>
        <p:nvSpPr>
          <p:cNvPr id="4" name="TextBox 3"/>
          <p:cNvSpPr txBox="1"/>
          <p:nvPr/>
        </p:nvSpPr>
        <p:spPr>
          <a:xfrm>
            <a:off x="232911" y="1086929"/>
            <a:ext cx="6780363" cy="3447098"/>
          </a:xfrm>
          <a:prstGeom prst="rect">
            <a:avLst/>
          </a:prstGeom>
          <a:noFill/>
        </p:spPr>
        <p:txBody>
          <a:bodyPr wrap="square" rtlCol="0">
            <a:spAutoFit/>
          </a:bodyPr>
          <a:lstStyle/>
          <a:p>
            <a:endParaRPr lang="fr-CA" sz="1600" dirty="0" smtClean="0"/>
          </a:p>
          <a:p>
            <a:r>
              <a:rPr lang="fr-CA" sz="1600" dirty="0"/>
              <a:t>$.</a:t>
            </a:r>
            <a:r>
              <a:rPr lang="fr-CA" sz="1600" dirty="0" err="1"/>
              <a:t>ajax</a:t>
            </a:r>
            <a:r>
              <a:rPr lang="fr-CA" sz="1600" dirty="0"/>
              <a:t>() et ses </a:t>
            </a:r>
            <a:r>
              <a:rPr lang="fr-CA" sz="1600" dirty="0" smtClean="0"/>
              <a:t>paramètres – Spécifier l’URL</a:t>
            </a:r>
          </a:p>
          <a:p>
            <a:endParaRPr lang="fr-CA" sz="1600" dirty="0" smtClean="0"/>
          </a:p>
          <a:p>
            <a:r>
              <a:rPr lang="fr-CA" sz="1600" dirty="0" smtClean="0"/>
              <a:t>Une </a:t>
            </a:r>
            <a:r>
              <a:rPr lang="fr-CA" sz="1600" dirty="0"/>
              <a:t>façon assez simple et élégante d’utiliser les options de $.</a:t>
            </a:r>
            <a:r>
              <a:rPr lang="fr-CA" sz="1600" dirty="0" err="1"/>
              <a:t>ajax</a:t>
            </a:r>
            <a:r>
              <a:rPr lang="fr-CA" sz="1600" dirty="0"/>
              <a:t>() est de passer les paramètres sous forme de paire  </a:t>
            </a:r>
            <a:r>
              <a:rPr lang="fr-CA" sz="1600" dirty="0" err="1"/>
              <a:t>clé:valeur</a:t>
            </a:r>
            <a:r>
              <a:rPr lang="fr-CA" sz="1600" dirty="0"/>
              <a:t> .</a:t>
            </a:r>
          </a:p>
          <a:p>
            <a:endParaRPr lang="fr-CA" sz="1600" dirty="0" smtClean="0"/>
          </a:p>
          <a:p>
            <a:r>
              <a:rPr lang="fr-CA" sz="1600" dirty="0" smtClean="0"/>
              <a:t>Spécifier l’url  du service Web à atteindre avec les paramètres à envoyer (dans le cas d’un type GET)</a:t>
            </a:r>
          </a:p>
          <a:p>
            <a:endParaRPr lang="fr-CA" sz="1050" dirty="0" smtClean="0">
              <a:latin typeface="+mj-lt"/>
            </a:endParaRPr>
          </a:p>
          <a:p>
            <a:r>
              <a:rPr lang="fr-CA" sz="1200" dirty="0" smtClean="0">
                <a:latin typeface="+mj-lt"/>
              </a:rPr>
              <a:t>$.</a:t>
            </a:r>
            <a:r>
              <a:rPr lang="fr-CA" sz="1200" dirty="0" err="1" smtClean="0">
                <a:latin typeface="+mj-lt"/>
              </a:rPr>
              <a:t>ajax</a:t>
            </a:r>
            <a:r>
              <a:rPr lang="fr-CA" sz="1200" dirty="0" smtClean="0">
                <a:latin typeface="+mj-lt"/>
              </a:rPr>
              <a:t>( {</a:t>
            </a:r>
          </a:p>
          <a:p>
            <a:r>
              <a:rPr lang="fr-CA" sz="1200" b="1" dirty="0">
                <a:latin typeface="+mj-lt"/>
              </a:rPr>
              <a:t> </a:t>
            </a:r>
            <a:r>
              <a:rPr lang="fr-CA" sz="1200" b="1" dirty="0" smtClean="0">
                <a:latin typeface="+mj-lt"/>
              </a:rPr>
              <a:t>  url: "http</a:t>
            </a:r>
            <a:r>
              <a:rPr lang="fr-CA" sz="1200" b="1" dirty="0">
                <a:latin typeface="+mj-lt"/>
              </a:rPr>
              <a:t>://</a:t>
            </a:r>
            <a:r>
              <a:rPr lang="fr-CA" sz="1200" b="1" dirty="0" smtClean="0">
                <a:latin typeface="+mj-lt"/>
              </a:rPr>
              <a:t>api.openweathermap.org/data/2.5/</a:t>
            </a:r>
            <a:r>
              <a:rPr lang="fr-CA" sz="1200" b="1" dirty="0" err="1" smtClean="0">
                <a:latin typeface="+mj-lt"/>
              </a:rPr>
              <a:t>weather?q</a:t>
            </a:r>
            <a:r>
              <a:rPr lang="fr-CA" sz="1200" b="1" dirty="0" smtClean="0">
                <a:latin typeface="+mj-lt"/>
              </a:rPr>
              <a:t>=</a:t>
            </a:r>
            <a:r>
              <a:rPr lang="fr-CA" sz="1200" b="1" dirty="0" err="1" smtClean="0">
                <a:latin typeface="+mj-lt"/>
              </a:rPr>
              <a:t>Mirabel,ca&amp;units</a:t>
            </a:r>
            <a:r>
              <a:rPr lang="fr-CA" sz="1200" b="1" dirty="0" smtClean="0">
                <a:latin typeface="+mj-lt"/>
              </a:rPr>
              <a:t>=</a:t>
            </a:r>
            <a:r>
              <a:rPr lang="fr-CA" sz="1200" b="1" dirty="0" err="1" smtClean="0">
                <a:latin typeface="+mj-lt"/>
              </a:rPr>
              <a:t>metric&amp;lang</a:t>
            </a:r>
            <a:r>
              <a:rPr lang="fr-CA" sz="1200" b="1" dirty="0" smtClean="0">
                <a:latin typeface="+mj-lt"/>
              </a:rPr>
              <a:t>=</a:t>
            </a:r>
            <a:r>
              <a:rPr lang="fr-CA" sz="1200" b="1" dirty="0" err="1" smtClean="0">
                <a:latin typeface="+mj-lt"/>
              </a:rPr>
              <a:t>fr&amp;appid</a:t>
            </a:r>
            <a:r>
              <a:rPr lang="fr-CA" sz="1200" b="1" dirty="0" smtClean="0">
                <a:latin typeface="+mj-lt"/>
              </a:rPr>
              <a:t>=1892eb9f871fac2d62b5c3ec29e1e0a8"</a:t>
            </a:r>
            <a:endParaRPr lang="fr-CA" sz="1200" b="1" dirty="0">
              <a:latin typeface="+mj-lt"/>
            </a:endParaRPr>
          </a:p>
          <a:p>
            <a:endParaRPr lang="fr-CA" sz="1050" dirty="0">
              <a:latin typeface="+mj-lt"/>
            </a:endParaRPr>
          </a:p>
          <a:p>
            <a:endParaRPr lang="fr-CA" sz="1050" dirty="0">
              <a:latin typeface="+mj-lt"/>
            </a:endParaRPr>
          </a:p>
          <a:p>
            <a:endParaRPr lang="fr-CA" sz="1050" dirty="0">
              <a:latin typeface="+mj-lt"/>
            </a:endParaRPr>
          </a:p>
        </p:txBody>
      </p:sp>
    </p:spTree>
    <p:extLst>
      <p:ext uri="{BB962C8B-B14F-4D97-AF65-F5344CB8AC3E}">
        <p14:creationId xmlns:p14="http://schemas.microsoft.com/office/powerpoint/2010/main" val="41266452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a:t>
            </a:r>
            <a:r>
              <a:rPr lang="en-CA" dirty="0" smtClean="0"/>
              <a:t>http</a:t>
            </a:r>
            <a:r>
              <a:rPr lang="en-CA" dirty="0" smtClean="0"/>
              <a:t/>
            </a:r>
            <a:br>
              <a:rPr lang="en-CA" dirty="0" smtClean="0"/>
            </a:br>
            <a:r>
              <a:rPr lang="en-CA" sz="2700" dirty="0" err="1" smtClean="0"/>
              <a:t>Requête</a:t>
            </a:r>
            <a:r>
              <a:rPr lang="en-CA" sz="2700" dirty="0" smtClean="0"/>
              <a:t> à la sauce </a:t>
            </a:r>
            <a:r>
              <a:rPr lang="en-CA" sz="2700" dirty="0" err="1" smtClean="0"/>
              <a:t>jQuery</a:t>
            </a:r>
            <a:endParaRPr lang="fr-CA" sz="2700" dirty="0"/>
          </a:p>
        </p:txBody>
      </p:sp>
      <p:sp>
        <p:nvSpPr>
          <p:cNvPr id="4" name="TextBox 3"/>
          <p:cNvSpPr txBox="1"/>
          <p:nvPr/>
        </p:nvSpPr>
        <p:spPr>
          <a:xfrm>
            <a:off x="232911" y="1086929"/>
            <a:ext cx="6780363" cy="2454518"/>
          </a:xfrm>
          <a:prstGeom prst="rect">
            <a:avLst/>
          </a:prstGeom>
          <a:noFill/>
        </p:spPr>
        <p:txBody>
          <a:bodyPr wrap="square" rtlCol="0">
            <a:spAutoFit/>
          </a:bodyPr>
          <a:lstStyle/>
          <a:p>
            <a:endParaRPr lang="fr-CA" sz="1600" dirty="0" smtClean="0"/>
          </a:p>
          <a:p>
            <a:r>
              <a:rPr lang="fr-CA" sz="1600" dirty="0"/>
              <a:t>$.</a:t>
            </a:r>
            <a:r>
              <a:rPr lang="fr-CA" sz="1600" dirty="0" err="1"/>
              <a:t>ajax</a:t>
            </a:r>
            <a:r>
              <a:rPr lang="fr-CA" sz="1600" dirty="0"/>
              <a:t>() et ses </a:t>
            </a:r>
            <a:r>
              <a:rPr lang="fr-CA" sz="1600" dirty="0" smtClean="0"/>
              <a:t>paramètres – Spécifier  le type de requête (GET ou POST)</a:t>
            </a:r>
          </a:p>
          <a:p>
            <a:endParaRPr lang="fr-CA" sz="1600" dirty="0" smtClean="0"/>
          </a:p>
          <a:p>
            <a:r>
              <a:rPr lang="fr-CA" sz="1200" dirty="0" smtClean="0">
                <a:latin typeface="+mj-lt"/>
              </a:rPr>
              <a:t>$.</a:t>
            </a:r>
            <a:r>
              <a:rPr lang="fr-CA" sz="1200" dirty="0" err="1" smtClean="0">
                <a:latin typeface="+mj-lt"/>
              </a:rPr>
              <a:t>ajax</a:t>
            </a:r>
            <a:r>
              <a:rPr lang="fr-CA" sz="1200" dirty="0" smtClean="0">
                <a:latin typeface="+mj-lt"/>
              </a:rPr>
              <a:t>( {</a:t>
            </a:r>
          </a:p>
          <a:p>
            <a:r>
              <a:rPr lang="fr-CA" sz="1200" dirty="0">
                <a:latin typeface="+mj-lt"/>
              </a:rPr>
              <a:t> </a:t>
            </a:r>
            <a:r>
              <a:rPr lang="fr-CA" sz="1200" dirty="0" smtClean="0">
                <a:latin typeface="+mj-lt"/>
              </a:rPr>
              <a:t>  url: "http</a:t>
            </a:r>
            <a:r>
              <a:rPr lang="fr-CA" sz="1200" dirty="0">
                <a:latin typeface="+mj-lt"/>
              </a:rPr>
              <a:t>://</a:t>
            </a:r>
            <a:r>
              <a:rPr lang="fr-CA" sz="1200" dirty="0" smtClean="0">
                <a:latin typeface="+mj-lt"/>
              </a:rPr>
              <a:t>api.openweathermap.org/data/2.5/</a:t>
            </a:r>
            <a:r>
              <a:rPr lang="fr-CA" sz="1200" dirty="0" err="1" smtClean="0">
                <a:latin typeface="+mj-lt"/>
              </a:rPr>
              <a:t>weather?q</a:t>
            </a:r>
            <a:r>
              <a:rPr lang="fr-CA" sz="1200" dirty="0" smtClean="0">
                <a:latin typeface="+mj-lt"/>
              </a:rPr>
              <a:t>=</a:t>
            </a:r>
            <a:r>
              <a:rPr lang="fr-CA" sz="1200" dirty="0" err="1" smtClean="0">
                <a:latin typeface="+mj-lt"/>
              </a:rPr>
              <a:t>Mirabel,ca&amp;units</a:t>
            </a:r>
            <a:r>
              <a:rPr lang="fr-CA" sz="1200" dirty="0" smtClean="0">
                <a:latin typeface="+mj-lt"/>
              </a:rPr>
              <a:t>=</a:t>
            </a:r>
            <a:r>
              <a:rPr lang="fr-CA" sz="1200" dirty="0" err="1" smtClean="0">
                <a:latin typeface="+mj-lt"/>
              </a:rPr>
              <a:t>metric&amp;lang</a:t>
            </a:r>
            <a:r>
              <a:rPr lang="fr-CA" sz="1200" dirty="0" smtClean="0">
                <a:latin typeface="+mj-lt"/>
              </a:rPr>
              <a:t>=</a:t>
            </a:r>
            <a:r>
              <a:rPr lang="fr-CA" sz="1200" dirty="0" err="1" smtClean="0">
                <a:latin typeface="+mj-lt"/>
              </a:rPr>
              <a:t>fr&amp;appid</a:t>
            </a:r>
            <a:r>
              <a:rPr lang="fr-CA" sz="1200" dirty="0" smtClean="0">
                <a:latin typeface="+mj-lt"/>
              </a:rPr>
              <a:t>=1892eb9f871fac2d62b5c3ec29e1e0a8",</a:t>
            </a:r>
          </a:p>
          <a:p>
            <a:r>
              <a:rPr lang="fr-CA" sz="1400" b="1" dirty="0">
                <a:latin typeface="+mj-lt"/>
              </a:rPr>
              <a:t>t</a:t>
            </a:r>
            <a:r>
              <a:rPr lang="fr-CA" sz="1400" b="1" dirty="0" smtClean="0">
                <a:latin typeface="+mj-lt"/>
              </a:rPr>
              <a:t>ype: "GET",</a:t>
            </a:r>
          </a:p>
          <a:p>
            <a:r>
              <a:rPr lang="fr-CA" sz="1200" dirty="0">
                <a:latin typeface="+mj-lt"/>
              </a:rPr>
              <a:t>}</a:t>
            </a:r>
          </a:p>
          <a:p>
            <a:endParaRPr lang="fr-CA" sz="1050" dirty="0">
              <a:latin typeface="+mj-lt"/>
            </a:endParaRPr>
          </a:p>
          <a:p>
            <a:endParaRPr lang="fr-CA" sz="1050" dirty="0">
              <a:latin typeface="+mj-lt"/>
            </a:endParaRPr>
          </a:p>
          <a:p>
            <a:endParaRPr lang="fr-CA" sz="1050" dirty="0">
              <a:latin typeface="+mj-lt"/>
            </a:endParaRPr>
          </a:p>
        </p:txBody>
      </p:sp>
    </p:spTree>
    <p:extLst>
      <p:ext uri="{BB962C8B-B14F-4D97-AF65-F5344CB8AC3E}">
        <p14:creationId xmlns:p14="http://schemas.microsoft.com/office/powerpoint/2010/main" val="33226485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a:t>
            </a:r>
            <a:r>
              <a:rPr lang="en-CA" dirty="0" smtClean="0"/>
              <a:t>http</a:t>
            </a:r>
            <a:r>
              <a:rPr lang="en-CA" dirty="0" smtClean="0"/>
              <a:t/>
            </a:r>
            <a:br>
              <a:rPr lang="en-CA" dirty="0" smtClean="0"/>
            </a:br>
            <a:r>
              <a:rPr lang="en-CA" sz="2700" dirty="0" err="1" smtClean="0"/>
              <a:t>Requête</a:t>
            </a:r>
            <a:r>
              <a:rPr lang="en-CA" sz="2700" dirty="0" smtClean="0"/>
              <a:t> à la sauce </a:t>
            </a:r>
            <a:r>
              <a:rPr lang="en-CA" sz="2700" dirty="0" err="1" smtClean="0"/>
              <a:t>jQuery</a:t>
            </a:r>
            <a:endParaRPr lang="fr-CA" sz="2700" dirty="0"/>
          </a:p>
        </p:txBody>
      </p:sp>
      <p:sp>
        <p:nvSpPr>
          <p:cNvPr id="4" name="TextBox 3"/>
          <p:cNvSpPr txBox="1"/>
          <p:nvPr/>
        </p:nvSpPr>
        <p:spPr>
          <a:xfrm>
            <a:off x="232910" y="897148"/>
            <a:ext cx="6780363" cy="3931846"/>
          </a:xfrm>
          <a:prstGeom prst="rect">
            <a:avLst/>
          </a:prstGeom>
          <a:noFill/>
        </p:spPr>
        <p:txBody>
          <a:bodyPr wrap="square" rtlCol="0">
            <a:spAutoFit/>
          </a:bodyPr>
          <a:lstStyle/>
          <a:p>
            <a:endParaRPr lang="fr-CA" sz="1600" dirty="0" smtClean="0"/>
          </a:p>
          <a:p>
            <a:r>
              <a:rPr lang="fr-CA" sz="1600" dirty="0"/>
              <a:t>$.</a:t>
            </a:r>
            <a:r>
              <a:rPr lang="fr-CA" sz="1600" dirty="0" err="1"/>
              <a:t>ajax</a:t>
            </a:r>
            <a:r>
              <a:rPr lang="fr-CA" sz="1600" dirty="0"/>
              <a:t>() et ses </a:t>
            </a:r>
            <a:r>
              <a:rPr lang="fr-CA" sz="1600" dirty="0" smtClean="0"/>
              <a:t>paramètres </a:t>
            </a:r>
          </a:p>
          <a:p>
            <a:r>
              <a:rPr lang="fr-CA" sz="1600" dirty="0" smtClean="0"/>
              <a:t>Spécifier la fonction à exécuter lorsque les données seront disponible.</a:t>
            </a:r>
          </a:p>
          <a:p>
            <a:endParaRPr lang="fr-CA" sz="1600" dirty="0"/>
          </a:p>
          <a:p>
            <a:r>
              <a:rPr lang="fr-CA" sz="1600" dirty="0" smtClean="0"/>
              <a:t>C’est donc le cas où la requête est en état de succès</a:t>
            </a:r>
          </a:p>
          <a:p>
            <a:endParaRPr lang="fr-CA" sz="1600" dirty="0" smtClean="0"/>
          </a:p>
          <a:p>
            <a:r>
              <a:rPr lang="fr-CA" sz="1200" dirty="0" smtClean="0">
                <a:latin typeface="+mj-lt"/>
              </a:rPr>
              <a:t>$.</a:t>
            </a:r>
            <a:r>
              <a:rPr lang="fr-CA" sz="1200" dirty="0" err="1" smtClean="0">
                <a:latin typeface="+mj-lt"/>
              </a:rPr>
              <a:t>ajax</a:t>
            </a:r>
            <a:r>
              <a:rPr lang="fr-CA" sz="1200" dirty="0" smtClean="0">
                <a:latin typeface="+mj-lt"/>
              </a:rPr>
              <a:t>( {</a:t>
            </a:r>
          </a:p>
          <a:p>
            <a:r>
              <a:rPr lang="fr-CA" sz="1200" dirty="0">
                <a:latin typeface="+mj-lt"/>
              </a:rPr>
              <a:t> </a:t>
            </a:r>
            <a:r>
              <a:rPr lang="fr-CA" sz="1200" dirty="0" smtClean="0">
                <a:latin typeface="+mj-lt"/>
              </a:rPr>
              <a:t>  url: "http</a:t>
            </a:r>
            <a:r>
              <a:rPr lang="fr-CA" sz="1200" dirty="0">
                <a:latin typeface="+mj-lt"/>
              </a:rPr>
              <a:t>://</a:t>
            </a:r>
            <a:r>
              <a:rPr lang="fr-CA" sz="1200" dirty="0" smtClean="0">
                <a:latin typeface="+mj-lt"/>
              </a:rPr>
              <a:t>api.openweathermap.org/data/2.5/</a:t>
            </a:r>
            <a:r>
              <a:rPr lang="fr-CA" sz="1200" dirty="0" err="1" smtClean="0">
                <a:latin typeface="+mj-lt"/>
              </a:rPr>
              <a:t>weather?q</a:t>
            </a:r>
            <a:r>
              <a:rPr lang="fr-CA" sz="1200" dirty="0" smtClean="0">
                <a:latin typeface="+mj-lt"/>
              </a:rPr>
              <a:t>=</a:t>
            </a:r>
            <a:r>
              <a:rPr lang="fr-CA" sz="1200" dirty="0" err="1" smtClean="0">
                <a:latin typeface="+mj-lt"/>
              </a:rPr>
              <a:t>Mirabel,ca&amp;units</a:t>
            </a:r>
            <a:r>
              <a:rPr lang="fr-CA" sz="1200" dirty="0" smtClean="0">
                <a:latin typeface="+mj-lt"/>
              </a:rPr>
              <a:t>=</a:t>
            </a:r>
            <a:r>
              <a:rPr lang="fr-CA" sz="1200" dirty="0" err="1" smtClean="0">
                <a:latin typeface="+mj-lt"/>
              </a:rPr>
              <a:t>metric&amp;lang</a:t>
            </a:r>
            <a:r>
              <a:rPr lang="fr-CA" sz="1200" dirty="0" smtClean="0">
                <a:latin typeface="+mj-lt"/>
              </a:rPr>
              <a:t>=</a:t>
            </a:r>
            <a:r>
              <a:rPr lang="fr-CA" sz="1200" dirty="0" err="1" smtClean="0">
                <a:latin typeface="+mj-lt"/>
              </a:rPr>
              <a:t>fr&amp;appid</a:t>
            </a:r>
            <a:r>
              <a:rPr lang="fr-CA" sz="1200" dirty="0" smtClean="0">
                <a:latin typeface="+mj-lt"/>
              </a:rPr>
              <a:t>=1892eb9f871fac2d62b5c3ec29e1e0a8",</a:t>
            </a:r>
          </a:p>
          <a:p>
            <a:r>
              <a:rPr lang="fr-CA" sz="1000" b="1" dirty="0">
                <a:latin typeface="+mj-lt"/>
              </a:rPr>
              <a:t>t</a:t>
            </a:r>
            <a:r>
              <a:rPr lang="fr-CA" sz="1000" b="1" dirty="0" smtClean="0">
                <a:latin typeface="+mj-lt"/>
              </a:rPr>
              <a:t>ype: "GET",</a:t>
            </a:r>
          </a:p>
          <a:p>
            <a:r>
              <a:rPr lang="fr-CA" sz="1600" b="1" dirty="0" err="1">
                <a:latin typeface="+mj-lt"/>
              </a:rPr>
              <a:t>s</a:t>
            </a:r>
            <a:r>
              <a:rPr lang="fr-CA" sz="1600" b="1" dirty="0" err="1" smtClean="0">
                <a:latin typeface="+mj-lt"/>
              </a:rPr>
              <a:t>uccess</a:t>
            </a:r>
            <a:r>
              <a:rPr lang="fr-CA" sz="1600" b="1" dirty="0" smtClean="0">
                <a:latin typeface="+mj-lt"/>
              </a:rPr>
              <a:t>: </a:t>
            </a:r>
            <a:r>
              <a:rPr lang="fr-CA" sz="1600" b="1" dirty="0" err="1" smtClean="0">
                <a:latin typeface="+mj-lt"/>
              </a:rPr>
              <a:t>function</a:t>
            </a:r>
            <a:r>
              <a:rPr lang="fr-CA" sz="1600" b="1" dirty="0" smtClean="0">
                <a:latin typeface="+mj-lt"/>
              </a:rPr>
              <a:t>(</a:t>
            </a:r>
            <a:r>
              <a:rPr lang="fr-CA" sz="1600" b="1" dirty="0" err="1" smtClean="0">
                <a:latin typeface="+mj-lt"/>
              </a:rPr>
              <a:t>resultat</a:t>
            </a:r>
            <a:r>
              <a:rPr lang="fr-CA" sz="1600" b="1" dirty="0" smtClean="0">
                <a:latin typeface="+mj-lt"/>
              </a:rPr>
              <a:t>, </a:t>
            </a:r>
            <a:r>
              <a:rPr lang="fr-CA" sz="1600" b="1" dirty="0" err="1" smtClean="0">
                <a:latin typeface="+mj-lt"/>
              </a:rPr>
              <a:t>status</a:t>
            </a:r>
            <a:r>
              <a:rPr lang="fr-CA" sz="1600" b="1" dirty="0" smtClean="0">
                <a:latin typeface="+mj-lt"/>
              </a:rPr>
              <a:t>, </a:t>
            </a:r>
            <a:r>
              <a:rPr lang="fr-CA" sz="1600" b="1" dirty="0" err="1" smtClean="0">
                <a:latin typeface="+mj-lt"/>
              </a:rPr>
              <a:t>xhr</a:t>
            </a:r>
            <a:r>
              <a:rPr lang="fr-CA" sz="1600" b="1" dirty="0" smtClean="0">
                <a:latin typeface="+mj-lt"/>
              </a:rPr>
              <a:t>) {</a:t>
            </a:r>
          </a:p>
          <a:p>
            <a:r>
              <a:rPr lang="fr-CA" sz="1600" b="1" dirty="0">
                <a:latin typeface="+mj-lt"/>
              </a:rPr>
              <a:t>	</a:t>
            </a:r>
            <a:r>
              <a:rPr lang="fr-CA" sz="1600" b="1" dirty="0" smtClean="0">
                <a:latin typeface="+mj-lt"/>
              </a:rPr>
              <a:t>//Récupérer les données avec la syntaxe  « </a:t>
            </a:r>
            <a:r>
              <a:rPr lang="fr-CA" sz="1600" b="1" dirty="0" err="1" smtClean="0">
                <a:latin typeface="+mj-lt"/>
              </a:rPr>
              <a:t>objet.membre</a:t>
            </a:r>
            <a:r>
              <a:rPr lang="fr-CA" sz="1600" b="1" dirty="0" smtClean="0">
                <a:latin typeface="+mj-lt"/>
              </a:rPr>
              <a:t> »</a:t>
            </a:r>
          </a:p>
          <a:p>
            <a:r>
              <a:rPr lang="fr-CA" sz="1600" b="1" dirty="0">
                <a:latin typeface="+mj-lt"/>
              </a:rPr>
              <a:t>	 </a:t>
            </a:r>
            <a:r>
              <a:rPr lang="fr-CA" sz="1600" b="1" dirty="0" smtClean="0">
                <a:latin typeface="+mj-lt"/>
              </a:rPr>
              <a:t> //  resultat.name;    </a:t>
            </a:r>
            <a:r>
              <a:rPr lang="fr-CA" sz="1600" b="1" dirty="0" smtClean="0">
                <a:latin typeface="+mj-lt"/>
                <a:sym typeface="Wingdings" pitchFamily="2" charset="2"/>
              </a:rPr>
              <a:t>  Le nom de la ville</a:t>
            </a:r>
            <a:r>
              <a:rPr lang="fr-CA" sz="1600" b="1" dirty="0" smtClean="0">
                <a:latin typeface="+mj-lt"/>
              </a:rPr>
              <a:t>   </a:t>
            </a:r>
          </a:p>
          <a:p>
            <a:r>
              <a:rPr lang="fr-CA" sz="1600" b="1" dirty="0" smtClean="0">
                <a:latin typeface="+mj-lt"/>
              </a:rPr>
              <a:t>},</a:t>
            </a:r>
            <a:endParaRPr lang="fr-CA" sz="1600" b="1" dirty="0">
              <a:latin typeface="+mj-lt"/>
            </a:endParaRPr>
          </a:p>
          <a:p>
            <a:endParaRPr lang="fr-CA" sz="1050" dirty="0">
              <a:latin typeface="+mj-lt"/>
            </a:endParaRPr>
          </a:p>
          <a:p>
            <a:endParaRPr lang="fr-CA" sz="1050" dirty="0">
              <a:latin typeface="+mj-lt"/>
            </a:endParaRPr>
          </a:p>
          <a:p>
            <a:endParaRPr lang="fr-CA" sz="1050" dirty="0">
              <a:latin typeface="+mj-lt"/>
            </a:endParaRPr>
          </a:p>
        </p:txBody>
      </p:sp>
    </p:spTree>
    <p:extLst>
      <p:ext uri="{BB962C8B-B14F-4D97-AF65-F5344CB8AC3E}">
        <p14:creationId xmlns:p14="http://schemas.microsoft.com/office/powerpoint/2010/main" val="13040659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Requêtes</a:t>
            </a:r>
            <a:r>
              <a:rPr lang="en-CA" dirty="0" smtClean="0"/>
              <a:t> </a:t>
            </a:r>
            <a:r>
              <a:rPr lang="en-CA" dirty="0" smtClean="0"/>
              <a:t>http</a:t>
            </a:r>
            <a:r>
              <a:rPr lang="en-CA" dirty="0" smtClean="0"/>
              <a:t/>
            </a:r>
            <a:br>
              <a:rPr lang="en-CA" dirty="0" smtClean="0"/>
            </a:br>
            <a:r>
              <a:rPr lang="en-CA" sz="2700" dirty="0" err="1" smtClean="0"/>
              <a:t>Requête</a:t>
            </a:r>
            <a:r>
              <a:rPr lang="en-CA" sz="2700" dirty="0" smtClean="0"/>
              <a:t> à la sauce </a:t>
            </a:r>
            <a:r>
              <a:rPr lang="en-CA" sz="2700" dirty="0" err="1" smtClean="0"/>
              <a:t>jQuery</a:t>
            </a:r>
            <a:endParaRPr lang="fr-CA" sz="2700" dirty="0"/>
          </a:p>
        </p:txBody>
      </p:sp>
      <p:sp>
        <p:nvSpPr>
          <p:cNvPr id="4" name="TextBox 3"/>
          <p:cNvSpPr txBox="1"/>
          <p:nvPr/>
        </p:nvSpPr>
        <p:spPr>
          <a:xfrm>
            <a:off x="232909" y="897148"/>
            <a:ext cx="8721310" cy="5039841"/>
          </a:xfrm>
          <a:prstGeom prst="rect">
            <a:avLst/>
          </a:prstGeom>
          <a:noFill/>
        </p:spPr>
        <p:txBody>
          <a:bodyPr wrap="square" rtlCol="0">
            <a:spAutoFit/>
          </a:bodyPr>
          <a:lstStyle/>
          <a:p>
            <a:endParaRPr lang="fr-CA" sz="1600" dirty="0" smtClean="0"/>
          </a:p>
          <a:p>
            <a:r>
              <a:rPr lang="fr-CA" sz="1600" dirty="0"/>
              <a:t>$.</a:t>
            </a:r>
            <a:r>
              <a:rPr lang="fr-CA" sz="1600" dirty="0" err="1"/>
              <a:t>ajax</a:t>
            </a:r>
            <a:r>
              <a:rPr lang="fr-CA" sz="1600" dirty="0"/>
              <a:t>() et ses </a:t>
            </a:r>
            <a:r>
              <a:rPr lang="fr-CA" sz="1600" dirty="0" smtClean="0"/>
              <a:t>paramètres </a:t>
            </a:r>
          </a:p>
          <a:p>
            <a:r>
              <a:rPr lang="fr-CA" sz="1600" dirty="0" smtClean="0"/>
              <a:t>Spécifier la fonction à exécuter dans le cas d’une erreur</a:t>
            </a:r>
          </a:p>
          <a:p>
            <a:endParaRPr lang="fr-CA" sz="1200" dirty="0" smtClean="0"/>
          </a:p>
          <a:p>
            <a:r>
              <a:rPr lang="fr-CA" sz="1200" dirty="0" smtClean="0"/>
              <a:t>La </a:t>
            </a:r>
            <a:r>
              <a:rPr lang="fr-CA" sz="1200" dirty="0"/>
              <a:t>fonction reçoit trois arguments: l'objet </a:t>
            </a:r>
            <a:r>
              <a:rPr lang="fr-CA" sz="1200" dirty="0" err="1"/>
              <a:t>jqXHR</a:t>
            </a:r>
            <a:r>
              <a:rPr lang="fr-CA" sz="1200" dirty="0"/>
              <a:t> (dans </a:t>
            </a:r>
            <a:r>
              <a:rPr lang="fr-CA" sz="1200" dirty="0" err="1"/>
              <a:t>jQuery</a:t>
            </a:r>
            <a:r>
              <a:rPr lang="fr-CA" sz="1200" dirty="0"/>
              <a:t> 1.4.x, </a:t>
            </a:r>
            <a:r>
              <a:rPr lang="fr-CA" sz="1200" dirty="0" err="1"/>
              <a:t>XMLHttpRequest</a:t>
            </a:r>
            <a:r>
              <a:rPr lang="fr-CA" sz="1200" dirty="0"/>
              <a:t>), une chaîne décrivant le type d'erreur survenue et un objet exception facultatif, le cas </a:t>
            </a:r>
            <a:r>
              <a:rPr lang="fr-CA" sz="1200" dirty="0" smtClean="0"/>
              <a:t>échéant.</a:t>
            </a:r>
          </a:p>
          <a:p>
            <a:r>
              <a:rPr lang="fr-CA" sz="1200" dirty="0" smtClean="0">
                <a:latin typeface="+mj-lt"/>
              </a:rPr>
              <a:t>$.</a:t>
            </a:r>
            <a:r>
              <a:rPr lang="fr-CA" sz="1200" dirty="0" err="1" smtClean="0">
                <a:latin typeface="+mj-lt"/>
              </a:rPr>
              <a:t>ajax</a:t>
            </a:r>
            <a:r>
              <a:rPr lang="fr-CA" sz="1200" dirty="0" smtClean="0">
                <a:latin typeface="+mj-lt"/>
              </a:rPr>
              <a:t>( {</a:t>
            </a:r>
          </a:p>
          <a:p>
            <a:r>
              <a:rPr lang="fr-CA" sz="1200" dirty="0">
                <a:latin typeface="+mj-lt"/>
              </a:rPr>
              <a:t> </a:t>
            </a:r>
            <a:r>
              <a:rPr lang="fr-CA" sz="1200" dirty="0" smtClean="0">
                <a:latin typeface="+mj-lt"/>
              </a:rPr>
              <a:t>  url: </a:t>
            </a:r>
            <a:r>
              <a:rPr lang="fr-CA" sz="1200" dirty="0" smtClean="0">
                <a:latin typeface="+mj-lt"/>
                <a:hlinkClick r:id="rId3"/>
              </a:rPr>
              <a:t>http</a:t>
            </a:r>
            <a:r>
              <a:rPr lang="fr-CA" sz="1200" dirty="0">
                <a:latin typeface="+mj-lt"/>
                <a:hlinkClick r:id="rId3"/>
              </a:rPr>
              <a:t>://</a:t>
            </a:r>
            <a:r>
              <a:rPr lang="fr-CA" sz="1200" dirty="0" smtClean="0">
                <a:latin typeface="+mj-lt"/>
                <a:hlinkClick r:id="rId3"/>
              </a:rPr>
              <a:t>api.openweathermap.org/data/2.5/weather?q=Mirabel,ca&amp;units=metric&amp;lang=fr&amp;appid=1892eb9f871fac2d62b5c3ec29e1e0a8</a:t>
            </a:r>
            <a:r>
              <a:rPr lang="fr-CA" sz="1200" dirty="0" smtClean="0">
                <a:latin typeface="+mj-lt"/>
              </a:rPr>
              <a:t>,</a:t>
            </a:r>
          </a:p>
          <a:p>
            <a:r>
              <a:rPr lang="fr-CA" sz="1000" dirty="0">
                <a:latin typeface="+mj-lt"/>
              </a:rPr>
              <a:t>t</a:t>
            </a:r>
            <a:r>
              <a:rPr lang="fr-CA" sz="1000" dirty="0" smtClean="0">
                <a:latin typeface="+mj-lt"/>
              </a:rPr>
              <a:t>ype: "GET",</a:t>
            </a:r>
          </a:p>
          <a:p>
            <a:r>
              <a:rPr lang="fr-CA" sz="1000" dirty="0" err="1">
                <a:latin typeface="+mj-lt"/>
              </a:rPr>
              <a:t>s</a:t>
            </a:r>
            <a:r>
              <a:rPr lang="fr-CA" sz="1000" dirty="0" err="1" smtClean="0">
                <a:latin typeface="+mj-lt"/>
              </a:rPr>
              <a:t>uccess</a:t>
            </a:r>
            <a:r>
              <a:rPr lang="fr-CA" sz="1000" dirty="0" smtClean="0">
                <a:latin typeface="+mj-lt"/>
              </a:rPr>
              <a:t>: </a:t>
            </a:r>
            <a:r>
              <a:rPr lang="fr-CA" sz="1000" dirty="0" err="1" smtClean="0">
                <a:latin typeface="+mj-lt"/>
              </a:rPr>
              <a:t>function</a:t>
            </a:r>
            <a:r>
              <a:rPr lang="fr-CA" sz="1000" dirty="0" smtClean="0">
                <a:latin typeface="+mj-lt"/>
              </a:rPr>
              <a:t>(</a:t>
            </a:r>
            <a:r>
              <a:rPr lang="fr-CA" sz="1000" dirty="0" err="1" smtClean="0">
                <a:latin typeface="+mj-lt"/>
              </a:rPr>
              <a:t>resultat</a:t>
            </a:r>
            <a:r>
              <a:rPr lang="fr-CA" sz="1000" dirty="0" smtClean="0">
                <a:latin typeface="+mj-lt"/>
              </a:rPr>
              <a:t>, </a:t>
            </a:r>
            <a:r>
              <a:rPr lang="fr-CA" sz="1000" dirty="0" err="1" smtClean="0">
                <a:latin typeface="+mj-lt"/>
              </a:rPr>
              <a:t>status</a:t>
            </a:r>
            <a:r>
              <a:rPr lang="fr-CA" sz="1000" dirty="0" smtClean="0">
                <a:latin typeface="+mj-lt"/>
              </a:rPr>
              <a:t>, </a:t>
            </a:r>
            <a:r>
              <a:rPr lang="fr-CA" sz="1000" dirty="0" err="1" smtClean="0">
                <a:latin typeface="+mj-lt"/>
              </a:rPr>
              <a:t>xhr</a:t>
            </a:r>
            <a:r>
              <a:rPr lang="fr-CA" sz="1000" dirty="0" smtClean="0">
                <a:latin typeface="+mj-lt"/>
              </a:rPr>
              <a:t>) {</a:t>
            </a:r>
          </a:p>
          <a:p>
            <a:r>
              <a:rPr lang="fr-CA" sz="1000" dirty="0">
                <a:latin typeface="+mj-lt"/>
              </a:rPr>
              <a:t>	</a:t>
            </a:r>
            <a:r>
              <a:rPr lang="fr-CA" sz="1000" dirty="0" smtClean="0">
                <a:latin typeface="+mj-lt"/>
              </a:rPr>
              <a:t>//Récupérer les données avec la syntaxe  « </a:t>
            </a:r>
            <a:r>
              <a:rPr lang="fr-CA" sz="1000" dirty="0" err="1" smtClean="0">
                <a:latin typeface="+mj-lt"/>
              </a:rPr>
              <a:t>objet.membre</a:t>
            </a:r>
            <a:r>
              <a:rPr lang="fr-CA" sz="1000" dirty="0" smtClean="0">
                <a:latin typeface="+mj-lt"/>
              </a:rPr>
              <a:t> »</a:t>
            </a:r>
          </a:p>
          <a:p>
            <a:r>
              <a:rPr lang="fr-CA" sz="1000" dirty="0">
                <a:latin typeface="+mj-lt"/>
              </a:rPr>
              <a:t>	 </a:t>
            </a:r>
            <a:r>
              <a:rPr lang="fr-CA" sz="1000" dirty="0" smtClean="0">
                <a:latin typeface="+mj-lt"/>
              </a:rPr>
              <a:t> //  resultat.name;    </a:t>
            </a:r>
            <a:r>
              <a:rPr lang="fr-CA" sz="1000" dirty="0" smtClean="0">
                <a:latin typeface="+mj-lt"/>
                <a:sym typeface="Wingdings" pitchFamily="2" charset="2"/>
              </a:rPr>
              <a:t>  Le nom de la ville</a:t>
            </a:r>
            <a:r>
              <a:rPr lang="fr-CA" sz="1000" dirty="0" smtClean="0">
                <a:latin typeface="+mj-lt"/>
              </a:rPr>
              <a:t>   </a:t>
            </a:r>
          </a:p>
          <a:p>
            <a:r>
              <a:rPr lang="fr-CA" sz="1000" dirty="0" smtClean="0">
                <a:latin typeface="+mj-lt"/>
              </a:rPr>
              <a:t>},</a:t>
            </a:r>
          </a:p>
          <a:p>
            <a:endParaRPr lang="fr-CA" sz="1000" dirty="0">
              <a:latin typeface="+mj-lt"/>
            </a:endParaRPr>
          </a:p>
          <a:p>
            <a:r>
              <a:rPr lang="fr-CA" sz="1400" b="1" dirty="0" err="1" smtClean="0">
                <a:latin typeface="+mj-lt"/>
              </a:rPr>
              <a:t>error</a:t>
            </a:r>
            <a:r>
              <a:rPr lang="fr-CA" sz="1400" b="1" dirty="0">
                <a:latin typeface="+mj-lt"/>
              </a:rPr>
              <a:t>: </a:t>
            </a:r>
            <a:r>
              <a:rPr lang="fr-CA" sz="1400" b="1" dirty="0" err="1">
                <a:latin typeface="+mj-lt"/>
              </a:rPr>
              <a:t>function</a:t>
            </a:r>
            <a:r>
              <a:rPr lang="fr-CA" sz="1400" b="1" dirty="0">
                <a:latin typeface="+mj-lt"/>
              </a:rPr>
              <a:t> (</a:t>
            </a:r>
            <a:r>
              <a:rPr lang="fr-CA" sz="1400" b="1" dirty="0" err="1">
                <a:latin typeface="+mj-lt"/>
              </a:rPr>
              <a:t>xhr</a:t>
            </a:r>
            <a:r>
              <a:rPr lang="fr-CA" sz="1400" b="1" dirty="0">
                <a:latin typeface="+mj-lt"/>
              </a:rPr>
              <a:t>, </a:t>
            </a:r>
            <a:r>
              <a:rPr lang="fr-CA" sz="1400" b="1" dirty="0" err="1">
                <a:latin typeface="+mj-lt"/>
              </a:rPr>
              <a:t>status</a:t>
            </a:r>
            <a:r>
              <a:rPr lang="fr-CA" sz="1400" b="1" dirty="0">
                <a:latin typeface="+mj-lt"/>
              </a:rPr>
              <a:t>, </a:t>
            </a:r>
            <a:r>
              <a:rPr lang="fr-CA" sz="1400" b="1" dirty="0" err="1" smtClean="0">
                <a:latin typeface="+mj-lt"/>
              </a:rPr>
              <a:t>errorThrown</a:t>
            </a:r>
            <a:r>
              <a:rPr lang="fr-CA" sz="1400" b="1" dirty="0" smtClean="0">
                <a:latin typeface="+mj-lt"/>
              </a:rPr>
              <a:t>) </a:t>
            </a:r>
            <a:r>
              <a:rPr lang="fr-CA" sz="1400" b="1" dirty="0">
                <a:latin typeface="+mj-lt"/>
              </a:rPr>
              <a:t>{</a:t>
            </a:r>
          </a:p>
          <a:p>
            <a:r>
              <a:rPr lang="fr-CA" sz="1400" b="1" dirty="0" smtClean="0">
                <a:latin typeface="+mj-lt"/>
              </a:rPr>
              <a:t>	//</a:t>
            </a:r>
            <a:r>
              <a:rPr lang="fr-CA" sz="1400" b="1" dirty="0" err="1" smtClean="0">
                <a:latin typeface="+mj-lt"/>
              </a:rPr>
              <a:t>xhr</a:t>
            </a:r>
            <a:r>
              <a:rPr lang="fr-CA" sz="1400" b="1" dirty="0" smtClean="0">
                <a:latin typeface="+mj-lt"/>
              </a:rPr>
              <a:t>: L’objet </a:t>
            </a:r>
            <a:r>
              <a:rPr lang="fr-CA" sz="1400" b="1" dirty="0" err="1" smtClean="0">
                <a:latin typeface="+mj-lt"/>
              </a:rPr>
              <a:t>XMLHttpRequest</a:t>
            </a:r>
            <a:r>
              <a:rPr lang="fr-CA" sz="1400" b="1" dirty="0" smtClean="0">
                <a:latin typeface="+mj-lt"/>
              </a:rPr>
              <a:t> </a:t>
            </a:r>
          </a:p>
          <a:p>
            <a:r>
              <a:rPr lang="fr-CA" sz="1400" b="1" dirty="0">
                <a:latin typeface="+mj-lt"/>
              </a:rPr>
              <a:t>	</a:t>
            </a:r>
            <a:r>
              <a:rPr lang="fr-CA" sz="1400" b="1" dirty="0" smtClean="0">
                <a:latin typeface="+mj-lt"/>
              </a:rPr>
              <a:t>// </a:t>
            </a:r>
            <a:r>
              <a:rPr lang="fr-CA" sz="1400" b="1" dirty="0" err="1" smtClean="0">
                <a:latin typeface="+mj-lt"/>
              </a:rPr>
              <a:t>status</a:t>
            </a:r>
            <a:r>
              <a:rPr lang="fr-CA" sz="1400" b="1" dirty="0" smtClean="0">
                <a:latin typeface="+mj-lt"/>
              </a:rPr>
              <a:t>: Le statut de l’erreur -&gt; Peut prendre les valeurs </a:t>
            </a:r>
            <a:r>
              <a:rPr lang="fr-CA" sz="1400" b="1" dirty="0">
                <a:latin typeface="+mj-lt"/>
              </a:rPr>
              <a:t> "timeout", "</a:t>
            </a:r>
            <a:r>
              <a:rPr lang="fr-CA" sz="1400" b="1" dirty="0" err="1">
                <a:latin typeface="+mj-lt"/>
              </a:rPr>
              <a:t>error</a:t>
            </a:r>
            <a:r>
              <a:rPr lang="fr-CA" sz="1400" b="1" dirty="0">
                <a:latin typeface="+mj-lt"/>
              </a:rPr>
              <a:t>", "</a:t>
            </a:r>
            <a:r>
              <a:rPr lang="fr-CA" sz="1400" b="1" dirty="0" err="1">
                <a:latin typeface="+mj-lt"/>
              </a:rPr>
              <a:t>abort"et</a:t>
            </a:r>
            <a:r>
              <a:rPr lang="fr-CA" sz="1400" b="1" dirty="0">
                <a:latin typeface="+mj-lt"/>
              </a:rPr>
              <a:t> "</a:t>
            </a:r>
            <a:r>
              <a:rPr lang="fr-CA" sz="1400" b="1" dirty="0" err="1">
                <a:latin typeface="+mj-lt"/>
              </a:rPr>
              <a:t>parsererror</a:t>
            </a:r>
            <a:r>
              <a:rPr lang="fr-CA" sz="1400" b="1" dirty="0">
                <a:latin typeface="+mj-lt"/>
              </a:rPr>
              <a:t>"</a:t>
            </a:r>
          </a:p>
          <a:p>
            <a:r>
              <a:rPr lang="fr-CA" sz="1400" b="1" dirty="0">
                <a:latin typeface="+mj-lt"/>
              </a:rPr>
              <a:t> </a:t>
            </a:r>
            <a:r>
              <a:rPr lang="fr-CA" sz="1400" b="1" dirty="0" smtClean="0">
                <a:latin typeface="+mj-lt"/>
              </a:rPr>
              <a:t>	//</a:t>
            </a:r>
            <a:r>
              <a:rPr lang="fr-CA" sz="1400" b="1" dirty="0" err="1" smtClean="0">
                <a:latin typeface="+mj-lt"/>
              </a:rPr>
              <a:t>errorThrown</a:t>
            </a:r>
            <a:r>
              <a:rPr lang="fr-CA" sz="1400" b="1" dirty="0" smtClean="0">
                <a:latin typeface="+mj-lt"/>
              </a:rPr>
              <a:t>: </a:t>
            </a:r>
            <a:r>
              <a:rPr lang="fr-CA" sz="1400" b="1" dirty="0">
                <a:latin typeface="+mj-lt"/>
              </a:rPr>
              <a:t>Lorsqu'une erreur HTTP se produit, </a:t>
            </a:r>
            <a:r>
              <a:rPr lang="fr-CA" sz="1400" b="1" dirty="0" err="1" smtClean="0">
                <a:latin typeface="+mj-lt"/>
              </a:rPr>
              <a:t>errorThrown</a:t>
            </a:r>
            <a:r>
              <a:rPr lang="fr-CA" sz="1400" b="1" dirty="0" smtClean="0">
                <a:latin typeface="+mj-lt"/>
              </a:rPr>
              <a:t> reçoit </a:t>
            </a:r>
            <a:r>
              <a:rPr lang="fr-CA" sz="1400" b="1" dirty="0">
                <a:latin typeface="+mj-lt"/>
              </a:rPr>
              <a:t>la partie textuelle de l'état </a:t>
            </a:r>
            <a:r>
              <a:rPr lang="fr-CA" sz="1400" b="1" dirty="0" smtClean="0">
                <a:latin typeface="+mj-lt"/>
              </a:rPr>
              <a:t>			HTTP</a:t>
            </a:r>
            <a:r>
              <a:rPr lang="fr-CA" sz="1400" b="1" dirty="0">
                <a:latin typeface="+mj-lt"/>
              </a:rPr>
              <a:t>, telle que "Introuvable" ou "Erreur de serveur interne"</a:t>
            </a:r>
            <a:endParaRPr lang="fr-CA" sz="1400" b="1" dirty="0" smtClean="0">
              <a:latin typeface="+mj-lt"/>
            </a:endParaRPr>
          </a:p>
          <a:p>
            <a:r>
              <a:rPr lang="fr-CA" sz="1400" b="1" dirty="0" smtClean="0">
                <a:latin typeface="+mj-lt"/>
              </a:rPr>
              <a:t>}</a:t>
            </a:r>
          </a:p>
          <a:p>
            <a:r>
              <a:rPr lang="fr-CA" sz="1400" b="1" dirty="0" smtClean="0">
                <a:latin typeface="+mj-lt"/>
              </a:rPr>
              <a:t>});</a:t>
            </a:r>
            <a:endParaRPr lang="fr-CA" sz="1400" b="1" dirty="0">
              <a:latin typeface="+mj-lt"/>
            </a:endParaRPr>
          </a:p>
          <a:p>
            <a:endParaRPr lang="fr-CA" sz="1050" dirty="0">
              <a:latin typeface="+mj-lt"/>
            </a:endParaRPr>
          </a:p>
          <a:p>
            <a:endParaRPr lang="fr-CA" sz="1050" dirty="0">
              <a:latin typeface="+mj-lt"/>
            </a:endParaRPr>
          </a:p>
          <a:p>
            <a:endParaRPr lang="fr-CA" sz="1050" dirty="0">
              <a:latin typeface="+mj-lt"/>
            </a:endParaRPr>
          </a:p>
        </p:txBody>
      </p:sp>
    </p:spTree>
    <p:extLst>
      <p:ext uri="{BB962C8B-B14F-4D97-AF65-F5344CB8AC3E}">
        <p14:creationId xmlns:p14="http://schemas.microsoft.com/office/powerpoint/2010/main" val="3059374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lstStyle/>
          <a:p>
            <a:r>
              <a:rPr lang="en-CA" dirty="0" err="1" smtClean="0"/>
              <a:t>Jquery</a:t>
            </a:r>
            <a:r>
              <a:rPr lang="en-CA" dirty="0" smtClean="0"/>
              <a:t> – Installation</a:t>
            </a:r>
            <a:endParaRPr lang="fr-CA" dirty="0"/>
          </a:p>
        </p:txBody>
      </p:sp>
      <p:sp>
        <p:nvSpPr>
          <p:cNvPr id="4" name="TextBox 3"/>
          <p:cNvSpPr txBox="1"/>
          <p:nvPr/>
        </p:nvSpPr>
        <p:spPr>
          <a:xfrm>
            <a:off x="181154" y="1121434"/>
            <a:ext cx="8652295" cy="2308324"/>
          </a:xfrm>
          <a:prstGeom prst="rect">
            <a:avLst/>
          </a:prstGeom>
          <a:noFill/>
        </p:spPr>
        <p:txBody>
          <a:bodyPr wrap="square" rtlCol="0">
            <a:spAutoFit/>
          </a:bodyPr>
          <a:lstStyle/>
          <a:p>
            <a:r>
              <a:rPr lang="fr-CA" dirty="0" smtClean="0"/>
              <a:t>La 2</a:t>
            </a:r>
            <a:r>
              <a:rPr lang="fr-CA" baseline="30000" dirty="0" smtClean="0"/>
              <a:t>ème</a:t>
            </a:r>
            <a:r>
              <a:rPr lang="fr-CA" dirty="0" smtClean="0"/>
              <a:t> méthode est nettement à privilégier </a:t>
            </a:r>
            <a:r>
              <a:rPr lang="fr-CA" dirty="0"/>
              <a:t>et </a:t>
            </a:r>
            <a:r>
              <a:rPr lang="fr-CA" dirty="0" smtClean="0"/>
              <a:t>le </a:t>
            </a:r>
            <a:r>
              <a:rPr lang="fr-CA" dirty="0"/>
              <a:t>plus simple consiste à faire référence au fichier jquery.js sur un CDN (pour Content </a:t>
            </a:r>
            <a:r>
              <a:rPr lang="fr-CA" dirty="0" err="1"/>
              <a:t>Delivery</a:t>
            </a:r>
            <a:r>
              <a:rPr lang="fr-CA" dirty="0"/>
              <a:t> Network). Constitués d'ordinateurs reliés en réseau via Internet, ces éléments d'infrastructure coopèrent pour mettre à disposition aussi vite que possible la bibliothèque </a:t>
            </a:r>
            <a:r>
              <a:rPr lang="fr-CA" dirty="0" err="1"/>
              <a:t>jQuery</a:t>
            </a:r>
            <a:r>
              <a:rPr lang="fr-CA" dirty="0"/>
              <a:t>. Vous pouvez utiliser les CDN </a:t>
            </a:r>
            <a:r>
              <a:rPr lang="fr-CA" dirty="0" err="1"/>
              <a:t>jQuery</a:t>
            </a:r>
            <a:r>
              <a:rPr lang="fr-CA" dirty="0"/>
              <a:t>, Google ou Microsoft. Voici les adresses correspondantes :</a:t>
            </a:r>
          </a:p>
          <a:p>
            <a:endParaRPr lang="fr-CA" dirty="0" smtClean="0"/>
          </a:p>
          <a:p>
            <a:endParaRPr lang="fr-CA" dirty="0"/>
          </a:p>
          <a:p>
            <a:endParaRPr lang="fr-CA" dirty="0"/>
          </a:p>
        </p:txBody>
      </p:sp>
      <p:graphicFrame>
        <p:nvGraphicFramePr>
          <p:cNvPr id="3" name="Table 2"/>
          <p:cNvGraphicFramePr>
            <a:graphicFrameLocks noGrp="1"/>
          </p:cNvGraphicFramePr>
          <p:nvPr>
            <p:extLst>
              <p:ext uri="{D42A27DB-BD31-4B8C-83A1-F6EECF244321}">
                <p14:modId xmlns:p14="http://schemas.microsoft.com/office/powerpoint/2010/main" val="339126507"/>
              </p:ext>
            </p:extLst>
          </p:nvPr>
        </p:nvGraphicFramePr>
        <p:xfrm>
          <a:off x="626851" y="2713607"/>
          <a:ext cx="8034070" cy="2291080"/>
        </p:xfrm>
        <a:graphic>
          <a:graphicData uri="http://schemas.openxmlformats.org/drawingml/2006/table">
            <a:tbl>
              <a:tblPr firstRow="1" bandRow="1">
                <a:tableStyleId>{5C22544A-7EE6-4342-B048-85BDC9FD1C3A}</a:tableStyleId>
              </a:tblPr>
              <a:tblGrid>
                <a:gridCol w="1167443"/>
                <a:gridCol w="2777706"/>
                <a:gridCol w="4088921"/>
              </a:tblGrid>
              <a:tr h="370840">
                <a:tc>
                  <a:txBody>
                    <a:bodyPr/>
                    <a:lstStyle/>
                    <a:p>
                      <a:r>
                        <a:rPr lang="fr-CA" dirty="0" smtClean="0"/>
                        <a:t>CDN</a:t>
                      </a:r>
                      <a:endParaRPr lang="fr-CA" dirty="0"/>
                    </a:p>
                  </a:txBody>
                  <a:tcPr/>
                </a:tc>
                <a:tc>
                  <a:txBody>
                    <a:bodyPr/>
                    <a:lstStyle/>
                    <a:p>
                      <a:r>
                        <a:rPr lang="fr-CA" dirty="0" smtClean="0"/>
                        <a:t>Version non minimisée</a:t>
                      </a:r>
                      <a:endParaRPr lang="fr-CA" dirty="0"/>
                    </a:p>
                  </a:txBody>
                  <a:tcPr/>
                </a:tc>
                <a:tc>
                  <a:txBody>
                    <a:bodyPr/>
                    <a:lstStyle/>
                    <a:p>
                      <a:r>
                        <a:rPr lang="fr-CA" dirty="0" smtClean="0"/>
                        <a:t>Version minimisée</a:t>
                      </a:r>
                      <a:endParaRPr lang="fr-CA" dirty="0"/>
                    </a:p>
                  </a:txBody>
                  <a:tcPr/>
                </a:tc>
              </a:tr>
              <a:tr h="370840">
                <a:tc>
                  <a:txBody>
                    <a:bodyPr/>
                    <a:lstStyle/>
                    <a:p>
                      <a:r>
                        <a:rPr lang="fr-CA" dirty="0" err="1" smtClean="0"/>
                        <a:t>jQuery</a:t>
                      </a:r>
                      <a:endParaRPr lang="fr-CA" dirty="0"/>
                    </a:p>
                  </a:txBody>
                  <a:tcPr/>
                </a:tc>
                <a:tc>
                  <a:txBody>
                    <a:bodyPr/>
                    <a:lstStyle/>
                    <a:p>
                      <a:r>
                        <a:rPr lang="fr-CA" dirty="0" smtClean="0"/>
                        <a:t>http://code.jquery.com/jquery.js</a:t>
                      </a:r>
                      <a:endParaRPr lang="fr-CA" dirty="0"/>
                    </a:p>
                  </a:txBody>
                  <a:tcPr/>
                </a:tc>
                <a:tc>
                  <a:txBody>
                    <a:bodyPr/>
                    <a:lstStyle/>
                    <a:p>
                      <a:r>
                        <a:rPr lang="fr-CA" dirty="0" smtClean="0"/>
                        <a:t>http://code.jquery.com/jquery.min.js</a:t>
                      </a:r>
                      <a:endParaRPr lang="fr-CA" dirty="0"/>
                    </a:p>
                  </a:txBody>
                  <a:tcPr/>
                </a:tc>
              </a:tr>
              <a:tr h="370840">
                <a:tc>
                  <a:txBody>
                    <a:bodyPr/>
                    <a:lstStyle/>
                    <a:p>
                      <a:r>
                        <a:rPr lang="fr-CA" dirty="0" smtClean="0"/>
                        <a:t>Google</a:t>
                      </a:r>
                      <a:endParaRPr lang="fr-CA" dirty="0"/>
                    </a:p>
                  </a:txBody>
                  <a:tcPr/>
                </a:tc>
                <a:tc>
                  <a:txBody>
                    <a:bodyPr/>
                    <a:lstStyle/>
                    <a:p>
                      <a:r>
                        <a:rPr lang="fr-CA" dirty="0" smtClean="0"/>
                        <a:t>http://ajax.googleapis.com/ajax/libs/jquery/1/jquery.js</a:t>
                      </a:r>
                      <a:endParaRPr lang="fr-CA" dirty="0"/>
                    </a:p>
                  </a:txBody>
                  <a:tcPr/>
                </a:tc>
                <a:tc>
                  <a:txBody>
                    <a:bodyPr/>
                    <a:lstStyle/>
                    <a:p>
                      <a:r>
                        <a:rPr lang="fr-CA" dirty="0" smtClean="0"/>
                        <a:t>http://ajax.googleapis.com/ajax/libs/jquery/1/jquery.min.js</a:t>
                      </a:r>
                      <a:endParaRPr lang="fr-CA" dirty="0"/>
                    </a:p>
                  </a:txBody>
                  <a:tcPr/>
                </a:tc>
              </a:tr>
              <a:tr h="370840">
                <a:tc>
                  <a:txBody>
                    <a:bodyPr/>
                    <a:lstStyle/>
                    <a:p>
                      <a:r>
                        <a:rPr lang="fr-CA" dirty="0" smtClean="0"/>
                        <a:t>Microsoft</a:t>
                      </a:r>
                      <a:endParaRPr lang="fr-CA" dirty="0"/>
                    </a:p>
                  </a:txBody>
                  <a:tcPr/>
                </a:tc>
                <a:tc>
                  <a:txBody>
                    <a:bodyPr/>
                    <a:lstStyle/>
                    <a:p>
                      <a:r>
                        <a:rPr lang="fr-CA" dirty="0" smtClean="0"/>
                        <a:t>http://ajax.aspnetcdn.com/ajax/jQuery/jquery-3.3.1.js</a:t>
                      </a:r>
                      <a:endParaRPr lang="fr-CA" dirty="0"/>
                    </a:p>
                  </a:txBody>
                  <a:tcPr/>
                </a:tc>
                <a:tc>
                  <a:txBody>
                    <a:bodyPr/>
                    <a:lstStyle/>
                    <a:p>
                      <a:r>
                        <a:rPr lang="fr-CA" dirty="0" smtClean="0"/>
                        <a:t>http://ajax.aspnetcdn.com/ajax/jQuery/jquery-3.3.1.min.js</a:t>
                      </a:r>
                      <a:endParaRPr lang="fr-CA" dirty="0"/>
                    </a:p>
                  </a:txBody>
                  <a:tcPr/>
                </a:tc>
              </a:tr>
            </a:tbl>
          </a:graphicData>
        </a:graphic>
      </p:graphicFrame>
    </p:spTree>
    <p:extLst>
      <p:ext uri="{BB962C8B-B14F-4D97-AF65-F5344CB8AC3E}">
        <p14:creationId xmlns:p14="http://schemas.microsoft.com/office/powerpoint/2010/main" val="101117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lstStyle/>
          <a:p>
            <a:r>
              <a:rPr lang="en-CA" dirty="0" err="1" smtClean="0"/>
              <a:t>Jquery</a:t>
            </a:r>
            <a:r>
              <a:rPr lang="en-CA" dirty="0" smtClean="0"/>
              <a:t> – Installation</a:t>
            </a:r>
            <a:endParaRPr lang="fr-CA" dirty="0"/>
          </a:p>
        </p:txBody>
      </p:sp>
      <p:sp>
        <p:nvSpPr>
          <p:cNvPr id="4" name="TextBox 3"/>
          <p:cNvSpPr txBox="1"/>
          <p:nvPr/>
        </p:nvSpPr>
        <p:spPr>
          <a:xfrm>
            <a:off x="103516" y="1121434"/>
            <a:ext cx="8652295" cy="4524315"/>
          </a:xfrm>
          <a:prstGeom prst="rect">
            <a:avLst/>
          </a:prstGeom>
          <a:noFill/>
        </p:spPr>
        <p:txBody>
          <a:bodyPr wrap="square" rtlCol="0">
            <a:spAutoFit/>
          </a:bodyPr>
          <a:lstStyle/>
          <a:p>
            <a:r>
              <a:rPr lang="fr-CA" dirty="0" smtClean="0"/>
              <a:t>2</a:t>
            </a:r>
            <a:r>
              <a:rPr lang="fr-CA" baseline="30000" dirty="0" smtClean="0"/>
              <a:t>ème</a:t>
            </a:r>
            <a:r>
              <a:rPr lang="fr-CA" dirty="0" smtClean="0"/>
              <a:t> façon (méthode conseillée):</a:t>
            </a:r>
          </a:p>
          <a:p>
            <a:pPr marL="742950" lvl="1" indent="-285750">
              <a:buFont typeface="Arial" pitchFamily="34" charset="0"/>
              <a:buChar char="•"/>
            </a:pPr>
            <a:endParaRPr lang="fr-CA" dirty="0" smtClean="0"/>
          </a:p>
          <a:p>
            <a:pPr marL="742950" lvl="1" indent="-285750">
              <a:buFont typeface="Arial" pitchFamily="34" charset="0"/>
              <a:buChar char="•"/>
            </a:pPr>
            <a:r>
              <a:rPr lang="fr-CA" dirty="0" smtClean="0"/>
              <a:t>En insérant une référence sur le fichier à partir d’un gestionnaire de contenu dans la balise &lt;</a:t>
            </a:r>
            <a:r>
              <a:rPr lang="fr-CA" dirty="0" err="1" smtClean="0"/>
              <a:t>head</a:t>
            </a:r>
            <a:r>
              <a:rPr lang="fr-CA" dirty="0" smtClean="0"/>
              <a:t>&gt;</a:t>
            </a:r>
          </a:p>
          <a:p>
            <a:pPr marL="742950" lvl="1" indent="-285750">
              <a:buFont typeface="Arial" pitchFamily="34" charset="0"/>
              <a:buChar char="•"/>
            </a:pPr>
            <a:endParaRPr lang="fr-CA" dirty="0" smtClean="0"/>
          </a:p>
          <a:p>
            <a:pPr marL="742950" lvl="1" indent="-285750">
              <a:buFont typeface="Arial" pitchFamily="34" charset="0"/>
              <a:buChar char="•"/>
            </a:pPr>
            <a:endParaRPr lang="fr-CA" dirty="0"/>
          </a:p>
          <a:p>
            <a:pPr marL="742950" lvl="1" indent="-285750">
              <a:buFont typeface="Arial" pitchFamily="34" charset="0"/>
              <a:buChar char="•"/>
            </a:pPr>
            <a:endParaRPr lang="fr-CA" dirty="0" smtClean="0"/>
          </a:p>
          <a:p>
            <a:pPr marL="742950" lvl="1" indent="-285750">
              <a:buFont typeface="Arial" pitchFamily="34" charset="0"/>
              <a:buChar char="•"/>
            </a:pPr>
            <a:endParaRPr lang="fr-CA" dirty="0"/>
          </a:p>
          <a:p>
            <a:pPr marL="742950" lvl="1" indent="-285750">
              <a:buFont typeface="Arial" pitchFamily="34" charset="0"/>
              <a:buChar char="•"/>
            </a:pPr>
            <a:endParaRPr lang="fr-CA" dirty="0" smtClean="0"/>
          </a:p>
          <a:p>
            <a:pPr marL="742950" lvl="1" indent="-285750">
              <a:buFont typeface="Arial" pitchFamily="34" charset="0"/>
              <a:buChar char="•"/>
            </a:pPr>
            <a:endParaRPr lang="fr-CA" dirty="0"/>
          </a:p>
          <a:p>
            <a:pPr marL="742950" lvl="1" indent="-285750">
              <a:buFont typeface="Arial" pitchFamily="34" charset="0"/>
              <a:buChar char="•"/>
            </a:pPr>
            <a:r>
              <a:rPr lang="fr-CA" dirty="0" smtClean="0"/>
              <a:t>Votre serveur répondra plus rapidement que si celui-ci avait à envoyer le fichier localement sur l’ordinateur du client.</a:t>
            </a:r>
          </a:p>
          <a:p>
            <a:pPr marL="742950" lvl="1" indent="-285750">
              <a:buFont typeface="Arial" pitchFamily="34" charset="0"/>
              <a:buChar char="•"/>
            </a:pPr>
            <a:r>
              <a:rPr lang="fr-CA" dirty="0" smtClean="0"/>
              <a:t>De plus, il y a bien des chances que ce fichier soit déjà en cache dans le navigateur du client si celui-ci a visité d’autres sites utilisant </a:t>
            </a:r>
            <a:r>
              <a:rPr lang="fr-CA" dirty="0" err="1" smtClean="0"/>
              <a:t>jQuery</a:t>
            </a:r>
            <a:r>
              <a:rPr lang="fr-CA" dirty="0" smtClean="0"/>
              <a:t>.</a:t>
            </a:r>
            <a:endParaRPr lang="fr-CA" dirty="0"/>
          </a:p>
          <a:p>
            <a:pPr marL="742950" lvl="1" indent="-285750">
              <a:buFont typeface="Arial" pitchFamily="34" charset="0"/>
              <a:buChar char="•"/>
            </a:pPr>
            <a:endParaRPr lang="fr-CA" dirty="0" smtClean="0"/>
          </a:p>
          <a:p>
            <a:pPr lvl="1"/>
            <a:endParaRPr lang="fr-CA" dirty="0" smtClean="0"/>
          </a:p>
        </p:txBody>
      </p:sp>
      <p:sp>
        <p:nvSpPr>
          <p:cNvPr id="3" name="Rectangle 2"/>
          <p:cNvSpPr/>
          <p:nvPr/>
        </p:nvSpPr>
        <p:spPr>
          <a:xfrm>
            <a:off x="86265" y="2432086"/>
            <a:ext cx="8669546" cy="13490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&lt;</a:t>
            </a:r>
            <a:r>
              <a:rPr lang="en-US" dirty="0">
                <a:solidFill>
                  <a:schemeClr val="tx1"/>
                </a:solidFill>
              </a:rPr>
              <a:t>head&gt;</a:t>
            </a:r>
          </a:p>
          <a:p>
            <a:r>
              <a:rPr lang="en-US" dirty="0">
                <a:solidFill>
                  <a:schemeClr val="tx1"/>
                </a:solidFill>
              </a:rPr>
              <a:t>    &lt;title&gt;</a:t>
            </a:r>
            <a:r>
              <a:rPr lang="en-US" dirty="0" err="1">
                <a:solidFill>
                  <a:schemeClr val="tx1"/>
                </a:solidFill>
              </a:rPr>
              <a:t>Titre</a:t>
            </a:r>
            <a:r>
              <a:rPr lang="en-US" dirty="0">
                <a:solidFill>
                  <a:schemeClr val="tx1"/>
                </a:solidFill>
              </a:rPr>
              <a:t>&lt;/title&gt;</a:t>
            </a:r>
          </a:p>
          <a:p>
            <a:r>
              <a:rPr lang="en-US" dirty="0">
                <a:solidFill>
                  <a:schemeClr val="tx1"/>
                </a:solidFill>
              </a:rPr>
              <a:t>    &lt;meta http-</a:t>
            </a:r>
            <a:r>
              <a:rPr lang="en-US" dirty="0" err="1">
                <a:solidFill>
                  <a:schemeClr val="tx1"/>
                </a:solidFill>
              </a:rPr>
              <a:t>equiv</a:t>
            </a:r>
            <a:r>
              <a:rPr lang="en-US" dirty="0">
                <a:solidFill>
                  <a:schemeClr val="tx1"/>
                </a:solidFill>
              </a:rPr>
              <a:t>="Content-Type" content="text/html; charset=iso-8859-1" </a:t>
            </a:r>
            <a:r>
              <a:rPr lang="en-US" dirty="0" smtClean="0">
                <a:solidFill>
                  <a:schemeClr val="tx1"/>
                </a:solidFill>
              </a:rPr>
              <a:t>/&gt;</a:t>
            </a:r>
          </a:p>
          <a:p>
            <a:r>
              <a:rPr lang="fr-CA" dirty="0" smtClean="0">
                <a:solidFill>
                  <a:schemeClr val="tx1"/>
                </a:solidFill>
              </a:rPr>
              <a:t>    &lt;</a:t>
            </a:r>
            <a:r>
              <a:rPr lang="fr-CA" dirty="0">
                <a:solidFill>
                  <a:schemeClr val="tx1"/>
                </a:solidFill>
              </a:rPr>
              <a:t>script </a:t>
            </a:r>
            <a:r>
              <a:rPr lang="fr-CA" dirty="0" err="1">
                <a:solidFill>
                  <a:schemeClr val="tx1"/>
                </a:solidFill>
              </a:rPr>
              <a:t>src</a:t>
            </a:r>
            <a:r>
              <a:rPr lang="fr-CA" dirty="0">
                <a:solidFill>
                  <a:schemeClr val="tx1"/>
                </a:solidFill>
              </a:rPr>
              <a:t>="http://ajax.googleapis.com/</a:t>
            </a:r>
            <a:r>
              <a:rPr lang="fr-CA" dirty="0" err="1">
                <a:solidFill>
                  <a:schemeClr val="tx1"/>
                </a:solidFill>
              </a:rPr>
              <a:t>ajax</a:t>
            </a:r>
            <a:r>
              <a:rPr lang="fr-CA" dirty="0">
                <a:solidFill>
                  <a:schemeClr val="tx1"/>
                </a:solidFill>
              </a:rPr>
              <a:t>/</a:t>
            </a:r>
            <a:r>
              <a:rPr lang="fr-CA" dirty="0" err="1">
                <a:solidFill>
                  <a:schemeClr val="tx1"/>
                </a:solidFill>
              </a:rPr>
              <a:t>libs</a:t>
            </a:r>
            <a:r>
              <a:rPr lang="fr-CA" dirty="0">
                <a:solidFill>
                  <a:schemeClr val="tx1"/>
                </a:solidFill>
              </a:rPr>
              <a:t>/</a:t>
            </a:r>
            <a:r>
              <a:rPr lang="fr-CA" dirty="0" err="1">
                <a:solidFill>
                  <a:schemeClr val="tx1"/>
                </a:solidFill>
              </a:rPr>
              <a:t>jquery</a:t>
            </a:r>
            <a:r>
              <a:rPr lang="fr-CA" dirty="0">
                <a:solidFill>
                  <a:schemeClr val="tx1"/>
                </a:solidFill>
              </a:rPr>
              <a:t>/1/jquery.min.js"&gt;&lt;/script&gt;</a:t>
            </a:r>
          </a:p>
          <a:p>
            <a:r>
              <a:rPr lang="en-US" dirty="0" smtClean="0">
                <a:solidFill>
                  <a:schemeClr val="tx1"/>
                </a:solidFill>
              </a:rPr>
              <a:t>&lt;/</a:t>
            </a:r>
            <a:r>
              <a:rPr lang="en-US" dirty="0">
                <a:solidFill>
                  <a:schemeClr val="tx1"/>
                </a:solidFill>
              </a:rPr>
              <a:t>head</a:t>
            </a:r>
            <a:r>
              <a:rPr lang="en-US" dirty="0" smtClean="0">
                <a:solidFill>
                  <a:schemeClr val="tx1"/>
                </a:solidFill>
              </a:rPr>
              <a:t>&gt;</a:t>
            </a:r>
            <a:endParaRPr lang="fr-CA" dirty="0">
              <a:solidFill>
                <a:schemeClr val="tx1"/>
              </a:solidFill>
            </a:endParaRPr>
          </a:p>
        </p:txBody>
      </p:sp>
    </p:spTree>
    <p:extLst>
      <p:ext uri="{BB962C8B-B14F-4D97-AF65-F5344CB8AC3E}">
        <p14:creationId xmlns:p14="http://schemas.microsoft.com/office/powerpoint/2010/main" val="101117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a:xfrm>
            <a:off x="457200" y="116586"/>
            <a:ext cx="8229600" cy="909958"/>
          </a:xfrm>
        </p:spPr>
        <p:txBody>
          <a:bodyPr>
            <a:noAutofit/>
          </a:bodyPr>
          <a:lstStyle/>
          <a:p>
            <a:r>
              <a:rPr lang="en-CA" sz="3600" dirty="0" err="1" smtClean="0"/>
              <a:t>Jquery</a:t>
            </a:r>
            <a:r>
              <a:rPr lang="en-CA" sz="3600" dirty="0" smtClean="0"/>
              <a:t> – </a:t>
            </a:r>
            <a:r>
              <a:rPr lang="en-CA" sz="3600" dirty="0" err="1" smtClean="0"/>
              <a:t>Attendre</a:t>
            </a:r>
            <a:r>
              <a:rPr lang="en-CA" sz="3600" dirty="0" smtClean="0"/>
              <a:t> le </a:t>
            </a:r>
            <a:r>
              <a:rPr lang="en-CA" sz="3600" dirty="0" err="1" smtClean="0"/>
              <a:t>chargement</a:t>
            </a:r>
            <a:r>
              <a:rPr lang="en-CA" sz="3600" dirty="0" smtClean="0"/>
              <a:t> de la page</a:t>
            </a:r>
            <a:endParaRPr lang="fr-CA" sz="3600" dirty="0"/>
          </a:p>
        </p:txBody>
      </p:sp>
      <p:sp>
        <p:nvSpPr>
          <p:cNvPr id="4" name="TextBox 3"/>
          <p:cNvSpPr txBox="1"/>
          <p:nvPr/>
        </p:nvSpPr>
        <p:spPr>
          <a:xfrm>
            <a:off x="181154" y="1121434"/>
            <a:ext cx="8652295" cy="2308324"/>
          </a:xfrm>
          <a:prstGeom prst="rect">
            <a:avLst/>
          </a:prstGeom>
          <a:noFill/>
        </p:spPr>
        <p:txBody>
          <a:bodyPr wrap="square" rtlCol="0">
            <a:spAutoFit/>
          </a:bodyPr>
          <a:lstStyle/>
          <a:p>
            <a:pPr lvl="1"/>
            <a:r>
              <a:rPr lang="fr-CA" sz="1400" dirty="0">
                <a:latin typeface="Verdana" pitchFamily="34" charset="0"/>
                <a:ea typeface="Verdana" pitchFamily="34" charset="0"/>
                <a:cs typeface="Verdana" pitchFamily="34" charset="0"/>
              </a:rPr>
              <a:t>Quand on fait </a:t>
            </a:r>
            <a:r>
              <a:rPr lang="fr-CA" sz="1400" dirty="0" smtClean="0">
                <a:latin typeface="Verdana" pitchFamily="34" charset="0"/>
                <a:ea typeface="Verdana" pitchFamily="34" charset="0"/>
                <a:cs typeface="Verdana" pitchFamily="34" charset="0"/>
              </a:rPr>
              <a:t>appel à un script,  il se peut que celui-ci ne répondre pas ou qu’il n’exécute pas adéquatement le code.  Ceci est dû au fait que le document n’est pas encore complètement chargé par le navigateur.  La structure DOM n’est donc pas encore complète et on fait référence à des identificateurs non encore présents.</a:t>
            </a:r>
          </a:p>
          <a:p>
            <a:pPr lvl="1"/>
            <a:endParaRPr lang="fr-CA" sz="1400" dirty="0">
              <a:latin typeface="Verdana" pitchFamily="34" charset="0"/>
              <a:ea typeface="Verdana" pitchFamily="34" charset="0"/>
              <a:cs typeface="Verdana" pitchFamily="34" charset="0"/>
            </a:endParaRPr>
          </a:p>
          <a:p>
            <a:pPr lvl="1"/>
            <a:r>
              <a:rPr lang="fr-CA" sz="1400" dirty="0" smtClean="0">
                <a:latin typeface="Verdana" pitchFamily="34" charset="0"/>
                <a:ea typeface="Verdana" pitchFamily="34" charset="0"/>
                <a:cs typeface="Verdana" pitchFamily="34" charset="0"/>
              </a:rPr>
              <a:t>De façon à s’assurer que le document est bien chargée, nous attendons que l’événement de chargement se complète et que le navigateur nous l’indique.</a:t>
            </a:r>
          </a:p>
          <a:p>
            <a:pPr lvl="1"/>
            <a:endParaRPr lang="fr-CA" sz="1400" dirty="0">
              <a:latin typeface="Verdana" pitchFamily="34" charset="0"/>
              <a:ea typeface="Verdana" pitchFamily="34" charset="0"/>
              <a:cs typeface="Verdana" pitchFamily="34" charset="0"/>
            </a:endParaRPr>
          </a:p>
          <a:p>
            <a:pPr lvl="1"/>
            <a:r>
              <a:rPr lang="fr-CA" sz="1400" dirty="0" smtClean="0">
                <a:latin typeface="Verdana" pitchFamily="34" charset="0"/>
                <a:ea typeface="Verdana" pitchFamily="34" charset="0"/>
                <a:cs typeface="Verdana" pitchFamily="34" charset="0"/>
              </a:rPr>
              <a:t>En </a:t>
            </a:r>
            <a:r>
              <a:rPr lang="fr-CA" sz="1400" dirty="0" err="1" smtClean="0">
                <a:latin typeface="Verdana" pitchFamily="34" charset="0"/>
                <a:ea typeface="Verdana" pitchFamily="34" charset="0"/>
                <a:cs typeface="Verdana" pitchFamily="34" charset="0"/>
              </a:rPr>
              <a:t>jQuery</a:t>
            </a:r>
            <a:r>
              <a:rPr lang="fr-CA" sz="1400" dirty="0" smtClean="0">
                <a:latin typeface="Verdana" pitchFamily="34" charset="0"/>
                <a:ea typeface="Verdana" pitchFamily="34" charset="0"/>
                <a:cs typeface="Verdana" pitchFamily="34" charset="0"/>
              </a:rPr>
              <a:t>, nous attendrons le chargement avec:</a:t>
            </a:r>
          </a:p>
          <a:p>
            <a:pPr lvl="1"/>
            <a:endParaRPr lang="fr-CA" dirty="0" smtClean="0"/>
          </a:p>
        </p:txBody>
      </p:sp>
      <p:sp>
        <p:nvSpPr>
          <p:cNvPr id="6" name="Rectangle 5"/>
          <p:cNvSpPr/>
          <p:nvPr/>
        </p:nvSpPr>
        <p:spPr>
          <a:xfrm>
            <a:off x="86265" y="3316354"/>
            <a:ext cx="8669546" cy="13490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dirty="0">
                <a:solidFill>
                  <a:schemeClr val="tx1"/>
                </a:solidFill>
              </a:rPr>
              <a:t> </a:t>
            </a:r>
            <a:r>
              <a:rPr lang="fr-CA" dirty="0" err="1">
                <a:solidFill>
                  <a:schemeClr val="tx1"/>
                </a:solidFill>
              </a:rPr>
              <a:t>jQuery</a:t>
            </a:r>
            <a:r>
              <a:rPr lang="fr-CA" dirty="0">
                <a:solidFill>
                  <a:schemeClr val="tx1"/>
                </a:solidFill>
              </a:rPr>
              <a:t>(document).</a:t>
            </a:r>
            <a:r>
              <a:rPr lang="fr-CA" dirty="0" err="1">
                <a:solidFill>
                  <a:schemeClr val="tx1"/>
                </a:solidFill>
              </a:rPr>
              <a:t>ready</a:t>
            </a:r>
            <a:r>
              <a:rPr lang="fr-CA" dirty="0">
                <a:solidFill>
                  <a:schemeClr val="tx1"/>
                </a:solidFill>
              </a:rPr>
              <a:t>(</a:t>
            </a:r>
            <a:r>
              <a:rPr lang="fr-CA" dirty="0" err="1">
                <a:solidFill>
                  <a:schemeClr val="tx1"/>
                </a:solidFill>
              </a:rPr>
              <a:t>function</a:t>
            </a:r>
            <a:r>
              <a:rPr lang="fr-CA" dirty="0" smtClean="0">
                <a:solidFill>
                  <a:schemeClr val="tx1"/>
                </a:solidFill>
              </a:rPr>
              <a:t>()</a:t>
            </a:r>
          </a:p>
          <a:p>
            <a:r>
              <a:rPr lang="fr-CA" dirty="0" smtClean="0">
                <a:solidFill>
                  <a:schemeClr val="tx1"/>
                </a:solidFill>
              </a:rPr>
              <a:t>{</a:t>
            </a:r>
            <a:endParaRPr lang="fr-CA" dirty="0">
              <a:solidFill>
                <a:schemeClr val="tx1"/>
              </a:solidFill>
            </a:endParaRPr>
          </a:p>
          <a:p>
            <a:r>
              <a:rPr lang="fr-CA" dirty="0">
                <a:solidFill>
                  <a:schemeClr val="tx1"/>
                </a:solidFill>
              </a:rPr>
              <a:t>           // Du code en </a:t>
            </a:r>
            <a:r>
              <a:rPr lang="fr-CA" dirty="0" err="1">
                <a:solidFill>
                  <a:schemeClr val="tx1"/>
                </a:solidFill>
              </a:rPr>
              <a:t>jQuery</a:t>
            </a:r>
            <a:r>
              <a:rPr lang="fr-CA" dirty="0">
                <a:solidFill>
                  <a:schemeClr val="tx1"/>
                </a:solidFill>
              </a:rPr>
              <a:t> va pouvoir être tapé ici !</a:t>
            </a:r>
          </a:p>
          <a:p>
            <a:r>
              <a:rPr lang="fr-CA" dirty="0" smtClean="0">
                <a:solidFill>
                  <a:schemeClr val="tx1"/>
                </a:solidFill>
              </a:rPr>
              <a:t>});</a:t>
            </a:r>
            <a:endParaRPr lang="fr-CA" dirty="0">
              <a:solidFill>
                <a:schemeClr val="tx1"/>
              </a:solidFill>
            </a:endParaRPr>
          </a:p>
        </p:txBody>
      </p:sp>
    </p:spTree>
    <p:extLst>
      <p:ext uri="{BB962C8B-B14F-4D97-AF65-F5344CB8AC3E}">
        <p14:creationId xmlns:p14="http://schemas.microsoft.com/office/powerpoint/2010/main" val="101117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a:xfrm>
            <a:off x="457200" y="116586"/>
            <a:ext cx="8229600" cy="909958"/>
          </a:xfrm>
        </p:spPr>
        <p:txBody>
          <a:bodyPr>
            <a:noAutofit/>
          </a:bodyPr>
          <a:lstStyle/>
          <a:p>
            <a:r>
              <a:rPr lang="en-CA" sz="3600" dirty="0" err="1" smtClean="0"/>
              <a:t>Jquery</a:t>
            </a:r>
            <a:r>
              <a:rPr lang="en-CA" sz="3600" dirty="0" smtClean="0"/>
              <a:t> – </a:t>
            </a:r>
            <a:r>
              <a:rPr lang="en-CA" sz="3600" dirty="0" err="1" smtClean="0"/>
              <a:t>jQuery</a:t>
            </a:r>
            <a:r>
              <a:rPr lang="en-CA" sz="3600" dirty="0" smtClean="0"/>
              <a:t>()  et $()</a:t>
            </a:r>
            <a:endParaRPr lang="fr-CA" sz="3600" dirty="0"/>
          </a:p>
        </p:txBody>
      </p:sp>
      <p:sp>
        <p:nvSpPr>
          <p:cNvPr id="4" name="TextBox 3"/>
          <p:cNvSpPr txBox="1"/>
          <p:nvPr/>
        </p:nvSpPr>
        <p:spPr>
          <a:xfrm>
            <a:off x="181154" y="1121434"/>
            <a:ext cx="8652295" cy="3108543"/>
          </a:xfrm>
          <a:prstGeom prst="rect">
            <a:avLst/>
          </a:prstGeom>
          <a:noFill/>
        </p:spPr>
        <p:txBody>
          <a:bodyPr wrap="square" rtlCol="0">
            <a:spAutoFit/>
          </a:bodyPr>
          <a:lstStyle/>
          <a:p>
            <a:pPr lvl="1"/>
            <a:r>
              <a:rPr lang="fr-CA" sz="1400" dirty="0" smtClean="0">
                <a:latin typeface="Verdana" pitchFamily="34" charset="0"/>
                <a:ea typeface="Verdana" pitchFamily="34" charset="0"/>
                <a:cs typeface="Verdana" pitchFamily="34" charset="0"/>
              </a:rPr>
              <a:t>Il y a encore mieux ! </a:t>
            </a:r>
          </a:p>
          <a:p>
            <a:pPr lvl="1"/>
            <a:endParaRPr lang="fr-CA" sz="1400" dirty="0">
              <a:latin typeface="Verdana" pitchFamily="34" charset="0"/>
              <a:ea typeface="Verdana" pitchFamily="34" charset="0"/>
              <a:cs typeface="Verdana" pitchFamily="34" charset="0"/>
            </a:endParaRPr>
          </a:p>
          <a:p>
            <a:pPr lvl="1"/>
            <a:r>
              <a:rPr lang="fr-CA" sz="1400" dirty="0">
                <a:latin typeface="Verdana" pitchFamily="34" charset="0"/>
                <a:ea typeface="Verdana" pitchFamily="34" charset="0"/>
                <a:cs typeface="Verdana" pitchFamily="34" charset="0"/>
              </a:rPr>
              <a:t>L'ensemble du </a:t>
            </a:r>
            <a:r>
              <a:rPr lang="fr-CA" sz="1400" dirty="0" err="1">
                <a:latin typeface="Verdana" pitchFamily="34" charset="0"/>
                <a:ea typeface="Verdana" pitchFamily="34" charset="0"/>
                <a:cs typeface="Verdana" pitchFamily="34" charset="0"/>
              </a:rPr>
              <a:t>framework</a:t>
            </a:r>
            <a:r>
              <a:rPr lang="fr-CA" sz="1400" dirty="0">
                <a:latin typeface="Verdana" pitchFamily="34" charset="0"/>
                <a:ea typeface="Verdana" pitchFamily="34" charset="0"/>
                <a:cs typeface="Verdana" pitchFamily="34" charset="0"/>
              </a:rPr>
              <a:t> </a:t>
            </a:r>
            <a:r>
              <a:rPr lang="fr-CA" sz="1400" dirty="0" err="1">
                <a:latin typeface="Verdana" pitchFamily="34" charset="0"/>
                <a:ea typeface="Verdana" pitchFamily="34" charset="0"/>
                <a:cs typeface="Verdana" pitchFamily="34" charset="0"/>
              </a:rPr>
              <a:t>jQuery</a:t>
            </a:r>
            <a:r>
              <a:rPr lang="fr-CA" sz="1400" dirty="0">
                <a:latin typeface="Verdana" pitchFamily="34" charset="0"/>
                <a:ea typeface="Verdana" pitchFamily="34" charset="0"/>
                <a:cs typeface="Verdana" pitchFamily="34" charset="0"/>
              </a:rPr>
              <a:t> repose sur une seule fonction. C'est la fonction la plus importante du </a:t>
            </a:r>
            <a:r>
              <a:rPr lang="fr-CA" sz="1400" dirty="0" err="1">
                <a:latin typeface="Verdana" pitchFamily="34" charset="0"/>
                <a:ea typeface="Verdana" pitchFamily="34" charset="0"/>
                <a:cs typeface="Verdana" pitchFamily="34" charset="0"/>
              </a:rPr>
              <a:t>framework</a:t>
            </a:r>
            <a:r>
              <a:rPr lang="fr-CA" sz="1400" dirty="0">
                <a:latin typeface="Verdana" pitchFamily="34" charset="0"/>
                <a:ea typeface="Verdana" pitchFamily="34" charset="0"/>
                <a:cs typeface="Verdana" pitchFamily="34" charset="0"/>
              </a:rPr>
              <a:t>, vous devrez toujours l'utiliser dès qu'il s'agira de développer en </a:t>
            </a:r>
            <a:r>
              <a:rPr lang="fr-CA" sz="1400" dirty="0" err="1">
                <a:latin typeface="Verdana" pitchFamily="34" charset="0"/>
                <a:ea typeface="Verdana" pitchFamily="34" charset="0"/>
                <a:cs typeface="Verdana" pitchFamily="34" charset="0"/>
              </a:rPr>
              <a:t>jQuery</a:t>
            </a:r>
            <a:r>
              <a:rPr lang="fr-CA" sz="1400" dirty="0">
                <a:latin typeface="Verdana" pitchFamily="34" charset="0"/>
                <a:ea typeface="Verdana" pitchFamily="34" charset="0"/>
                <a:cs typeface="Verdana" pitchFamily="34" charset="0"/>
              </a:rPr>
              <a:t>. Cette fonction, c'est tout bêtement la fonction </a:t>
            </a:r>
            <a:r>
              <a:rPr lang="fr-CA" sz="1400" dirty="0" err="1">
                <a:latin typeface="Verdana" pitchFamily="34" charset="0"/>
                <a:ea typeface="Verdana" pitchFamily="34" charset="0"/>
                <a:cs typeface="Verdana" pitchFamily="34" charset="0"/>
              </a:rPr>
              <a:t>jQuery</a:t>
            </a:r>
            <a:r>
              <a:rPr lang="fr-CA" sz="1400" dirty="0">
                <a:latin typeface="Verdana" pitchFamily="34" charset="0"/>
                <a:ea typeface="Verdana" pitchFamily="34" charset="0"/>
                <a:cs typeface="Verdana" pitchFamily="34" charset="0"/>
              </a:rPr>
              <a:t>() </a:t>
            </a:r>
            <a:r>
              <a:rPr lang="fr-CA" sz="1400" dirty="0" smtClean="0">
                <a:latin typeface="Verdana" pitchFamily="34" charset="0"/>
                <a:ea typeface="Verdana" pitchFamily="34" charset="0"/>
                <a:cs typeface="Verdana" pitchFamily="34" charset="0"/>
              </a:rPr>
              <a:t>!</a:t>
            </a:r>
          </a:p>
          <a:p>
            <a:pPr lvl="1"/>
            <a:endParaRPr lang="fr-CA" sz="1400" dirty="0">
              <a:latin typeface="Verdana" pitchFamily="34" charset="0"/>
              <a:ea typeface="Verdana" pitchFamily="34" charset="0"/>
              <a:cs typeface="Verdana" pitchFamily="34" charset="0"/>
            </a:endParaRPr>
          </a:p>
          <a:p>
            <a:pPr lvl="1"/>
            <a:r>
              <a:rPr lang="fr-CA" sz="1400" b="1" dirty="0">
                <a:latin typeface="Verdana" pitchFamily="34" charset="0"/>
                <a:ea typeface="Verdana" pitchFamily="34" charset="0"/>
                <a:cs typeface="Verdana" pitchFamily="34" charset="0"/>
              </a:rPr>
              <a:t>$() un alias de </a:t>
            </a:r>
            <a:r>
              <a:rPr lang="fr-CA" sz="1400" b="1" dirty="0" err="1">
                <a:latin typeface="Verdana" pitchFamily="34" charset="0"/>
                <a:ea typeface="Verdana" pitchFamily="34" charset="0"/>
                <a:cs typeface="Verdana" pitchFamily="34" charset="0"/>
              </a:rPr>
              <a:t>jQuery</a:t>
            </a:r>
            <a:r>
              <a:rPr lang="fr-CA" sz="1400" b="1" dirty="0" smtClean="0">
                <a:latin typeface="Verdana" pitchFamily="34" charset="0"/>
                <a:ea typeface="Verdana" pitchFamily="34" charset="0"/>
                <a:cs typeface="Verdana" pitchFamily="34" charset="0"/>
              </a:rPr>
              <a:t>()</a:t>
            </a:r>
          </a:p>
          <a:p>
            <a:pPr lvl="1"/>
            <a:endParaRPr lang="fr-CA" sz="1400" dirty="0">
              <a:latin typeface="Verdana" pitchFamily="34" charset="0"/>
              <a:ea typeface="Verdana" pitchFamily="34" charset="0"/>
              <a:cs typeface="Verdana" pitchFamily="34" charset="0"/>
            </a:endParaRPr>
          </a:p>
          <a:p>
            <a:pPr lvl="1"/>
            <a:r>
              <a:rPr lang="fr-CA" sz="1400" dirty="0" smtClean="0">
                <a:latin typeface="Verdana" pitchFamily="34" charset="0"/>
                <a:ea typeface="Verdana" pitchFamily="34" charset="0"/>
                <a:cs typeface="Verdana" pitchFamily="34" charset="0"/>
              </a:rPr>
              <a:t>Alors </a:t>
            </a:r>
            <a:r>
              <a:rPr lang="fr-CA" sz="1400" dirty="0">
                <a:latin typeface="Verdana" pitchFamily="34" charset="0"/>
                <a:ea typeface="Verdana" pitchFamily="34" charset="0"/>
                <a:cs typeface="Verdana" pitchFamily="34" charset="0"/>
              </a:rPr>
              <a:t>comme on a trouvé que c'était trop long d'écrire </a:t>
            </a:r>
            <a:r>
              <a:rPr lang="fr-CA" sz="1400" dirty="0" err="1">
                <a:latin typeface="Verdana" pitchFamily="34" charset="0"/>
                <a:ea typeface="Verdana" pitchFamily="34" charset="0"/>
                <a:cs typeface="Verdana" pitchFamily="34" charset="0"/>
              </a:rPr>
              <a:t>jQuery</a:t>
            </a:r>
            <a:r>
              <a:rPr lang="fr-CA" sz="1400" dirty="0">
                <a:latin typeface="Verdana" pitchFamily="34" charset="0"/>
                <a:ea typeface="Verdana" pitchFamily="34" charset="0"/>
                <a:cs typeface="Verdana" pitchFamily="34" charset="0"/>
              </a:rPr>
              <a:t>() pour appeler la fonction, on s'est dit qu'on allait créer un alias pour pouvoir l'appeler plus facilement. Ainsi, il faut savoir que la fonction </a:t>
            </a:r>
            <a:r>
              <a:rPr lang="fr-CA" sz="1400" dirty="0" err="1">
                <a:latin typeface="Verdana" pitchFamily="34" charset="0"/>
                <a:ea typeface="Verdana" pitchFamily="34" charset="0"/>
                <a:cs typeface="Verdana" pitchFamily="34" charset="0"/>
              </a:rPr>
              <a:t>jQuery</a:t>
            </a:r>
            <a:r>
              <a:rPr lang="fr-CA" sz="1400" dirty="0">
                <a:latin typeface="Verdana" pitchFamily="34" charset="0"/>
                <a:ea typeface="Verdana" pitchFamily="34" charset="0"/>
                <a:cs typeface="Verdana" pitchFamily="34" charset="0"/>
              </a:rPr>
              <a:t> peut aussi s'</a:t>
            </a:r>
            <a:r>
              <a:rPr lang="fr-CA" sz="1400" dirty="0" err="1">
                <a:latin typeface="Verdana" pitchFamily="34" charset="0"/>
                <a:ea typeface="Verdana" pitchFamily="34" charset="0"/>
                <a:cs typeface="Verdana" pitchFamily="34" charset="0"/>
              </a:rPr>
              <a:t>appeller</a:t>
            </a:r>
            <a:r>
              <a:rPr lang="fr-CA" sz="1400" dirty="0">
                <a:latin typeface="Verdana" pitchFamily="34" charset="0"/>
                <a:ea typeface="Verdana" pitchFamily="34" charset="0"/>
                <a:cs typeface="Verdana" pitchFamily="34" charset="0"/>
              </a:rPr>
              <a:t> avec $(). Le reste du code reste exactement le même</a:t>
            </a:r>
            <a:r>
              <a:rPr lang="fr-CA" sz="1400" dirty="0" smtClean="0">
                <a:latin typeface="Verdana" pitchFamily="34" charset="0"/>
                <a:ea typeface="Verdana" pitchFamily="34" charset="0"/>
                <a:cs typeface="Verdana" pitchFamily="34" charset="0"/>
              </a:rPr>
              <a:t>.</a:t>
            </a:r>
          </a:p>
          <a:p>
            <a:pPr lvl="1"/>
            <a:endParaRPr lang="fr-CA" sz="1400" dirty="0">
              <a:latin typeface="Verdana" pitchFamily="34" charset="0"/>
              <a:ea typeface="Verdana" pitchFamily="34" charset="0"/>
              <a:cs typeface="Verdana" pitchFamily="34" charset="0"/>
            </a:endParaRPr>
          </a:p>
          <a:p>
            <a:pPr lvl="1"/>
            <a:endParaRPr lang="fr-CA" sz="1400" dirty="0" smtClean="0"/>
          </a:p>
        </p:txBody>
      </p:sp>
      <p:sp>
        <p:nvSpPr>
          <p:cNvPr id="5" name="Rectangle 4"/>
          <p:cNvSpPr/>
          <p:nvPr/>
        </p:nvSpPr>
        <p:spPr>
          <a:xfrm>
            <a:off x="569344" y="3794488"/>
            <a:ext cx="8669546" cy="1122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600" dirty="0" smtClean="0">
                <a:solidFill>
                  <a:schemeClr val="tx1"/>
                </a:solidFill>
              </a:rPr>
              <a:t>$(document).</a:t>
            </a:r>
            <a:r>
              <a:rPr lang="fr-CA" sz="1600" dirty="0" err="1">
                <a:solidFill>
                  <a:schemeClr val="tx1"/>
                </a:solidFill>
              </a:rPr>
              <a:t>ready</a:t>
            </a:r>
            <a:r>
              <a:rPr lang="fr-CA" sz="1600" dirty="0">
                <a:solidFill>
                  <a:schemeClr val="tx1"/>
                </a:solidFill>
              </a:rPr>
              <a:t>(</a:t>
            </a:r>
            <a:r>
              <a:rPr lang="fr-CA" sz="1600" dirty="0" err="1">
                <a:solidFill>
                  <a:schemeClr val="tx1"/>
                </a:solidFill>
              </a:rPr>
              <a:t>function</a:t>
            </a:r>
            <a:r>
              <a:rPr lang="fr-CA" sz="1600" dirty="0" smtClean="0">
                <a:solidFill>
                  <a:schemeClr val="tx1"/>
                </a:solidFill>
              </a:rPr>
              <a:t>()       //  $()  au lieu de $(document)  fait la même chose aussi </a:t>
            </a:r>
            <a:r>
              <a:rPr lang="fr-CA" sz="1600" dirty="0" smtClean="0">
                <a:solidFill>
                  <a:schemeClr val="tx1"/>
                </a:solidFill>
                <a:sym typeface="Wingdings" pitchFamily="2" charset="2"/>
              </a:rPr>
              <a:t></a:t>
            </a:r>
            <a:endParaRPr lang="fr-CA" sz="1600" dirty="0" smtClean="0">
              <a:solidFill>
                <a:schemeClr val="tx1"/>
              </a:solidFill>
            </a:endParaRPr>
          </a:p>
          <a:p>
            <a:r>
              <a:rPr lang="fr-CA" sz="1600" dirty="0" smtClean="0">
                <a:solidFill>
                  <a:schemeClr val="tx1"/>
                </a:solidFill>
              </a:rPr>
              <a:t>{</a:t>
            </a:r>
            <a:endParaRPr lang="fr-CA" sz="1600" dirty="0">
              <a:solidFill>
                <a:schemeClr val="tx1"/>
              </a:solidFill>
            </a:endParaRPr>
          </a:p>
          <a:p>
            <a:r>
              <a:rPr lang="fr-CA" sz="1600" dirty="0">
                <a:solidFill>
                  <a:schemeClr val="tx1"/>
                </a:solidFill>
              </a:rPr>
              <a:t>           // Du code en </a:t>
            </a:r>
            <a:r>
              <a:rPr lang="fr-CA" sz="1600" dirty="0" err="1">
                <a:solidFill>
                  <a:schemeClr val="tx1"/>
                </a:solidFill>
              </a:rPr>
              <a:t>jQuery</a:t>
            </a:r>
            <a:r>
              <a:rPr lang="fr-CA" sz="1600" dirty="0">
                <a:solidFill>
                  <a:schemeClr val="tx1"/>
                </a:solidFill>
              </a:rPr>
              <a:t> va pouvoir être tapé ici !</a:t>
            </a:r>
          </a:p>
          <a:p>
            <a:r>
              <a:rPr lang="fr-CA" sz="1600" dirty="0" smtClean="0">
                <a:solidFill>
                  <a:schemeClr val="tx1"/>
                </a:solidFill>
              </a:rPr>
              <a:t>});</a:t>
            </a:r>
            <a:endParaRPr lang="fr-CA" sz="1600" dirty="0">
              <a:solidFill>
                <a:schemeClr val="tx1"/>
              </a:solidFill>
            </a:endParaRPr>
          </a:p>
        </p:txBody>
      </p:sp>
    </p:spTree>
    <p:extLst>
      <p:ext uri="{BB962C8B-B14F-4D97-AF65-F5344CB8AC3E}">
        <p14:creationId xmlns:p14="http://schemas.microsoft.com/office/powerpoint/2010/main" val="22216757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3004</TotalTime>
  <Words>4934</Words>
  <Application>Microsoft Office PowerPoint</Application>
  <PresentationFormat>On-screen Show (16:9)</PresentationFormat>
  <Paragraphs>979</Paragraphs>
  <Slides>59</Slides>
  <Notes>43</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Module</vt:lpstr>
      <vt:lpstr>Introduction à JQuery</vt:lpstr>
      <vt:lpstr>Jquery – Les bases</vt:lpstr>
      <vt:lpstr>Jquery – Que peut-on faire ?</vt:lpstr>
      <vt:lpstr>Jquery – Un petit exemple</vt:lpstr>
      <vt:lpstr>Jquery – Installation</vt:lpstr>
      <vt:lpstr>Jquery – Installation</vt:lpstr>
      <vt:lpstr>Jquery – Installation</vt:lpstr>
      <vt:lpstr>Jquery – Attendre le chargement de la page</vt:lpstr>
      <vt:lpstr>Jquery – jQuery()  et $()</vt:lpstr>
      <vt:lpstr>jQuery - Principe</vt:lpstr>
      <vt:lpstr>jQuery - Principe</vt:lpstr>
      <vt:lpstr>jQuery – Sélecteurs css</vt:lpstr>
      <vt:lpstr>jQuery – Sélecteurs css - suite</vt:lpstr>
      <vt:lpstr>jQuery – Sélecteurs css - suite</vt:lpstr>
      <vt:lpstr>jQuery – Exemples</vt:lpstr>
      <vt:lpstr>jQuery – Appliquer une action</vt:lpstr>
      <vt:lpstr>jQuery – Appliquer une action</vt:lpstr>
      <vt:lpstr>jQuery – Objet sélectionné</vt:lpstr>
      <vt:lpstr>jQuery – Événements</vt:lpstr>
      <vt:lpstr>jQuery – Événements</vt:lpstr>
      <vt:lpstr>jQuery – Événements</vt:lpstr>
      <vt:lpstr>jQuery – Événements</vt:lpstr>
      <vt:lpstr>jQuery – Événements</vt:lpstr>
      <vt:lpstr>jQuery – Événements</vt:lpstr>
      <vt:lpstr>jQuery – Quelques effets</vt:lpstr>
      <vt:lpstr>jQuery Manipuler du contenu</vt:lpstr>
      <vt:lpstr>Requêtes http La notion Client - Serveur</vt:lpstr>
      <vt:lpstr>Requêtes http Protocole http</vt:lpstr>
      <vt:lpstr>Requêtes http AJAX</vt:lpstr>
      <vt:lpstr>Requêtes http AJAX</vt:lpstr>
      <vt:lpstr>Requêtes http - GET Les différents type de requête</vt:lpstr>
      <vt:lpstr>Requêtes http – POST Les différents type de requête</vt:lpstr>
      <vt:lpstr>Requêtes http Requête à la sauce Javascript</vt:lpstr>
      <vt:lpstr>Requêtes http Requête à la sauce Javascript</vt:lpstr>
      <vt:lpstr>Requêtes http Requête à la sauce Javascript</vt:lpstr>
      <vt:lpstr>Requêtes http Requête à la sauce Javascript</vt:lpstr>
      <vt:lpstr>Requêtes http -GET Requête à la sauce Javascript</vt:lpstr>
      <vt:lpstr>Requêtes http - GET Requête à la sauce Javascript</vt:lpstr>
      <vt:lpstr>Requêtes http - POST Requête à la sauce Javascript</vt:lpstr>
      <vt:lpstr>Requêtes http - POST Requête à la sauce Javascript</vt:lpstr>
      <vt:lpstr>Requêtes http La fonction à exécuter lorsque données prêtes</vt:lpstr>
      <vt:lpstr>Requêtes http Traitement des données</vt:lpstr>
      <vt:lpstr>Traitement des données Format de données JSON</vt:lpstr>
      <vt:lpstr>Traitement des données Règles de syntaxe – Format JSON</vt:lpstr>
      <vt:lpstr>Traitement des données Représentation JSON </vt:lpstr>
      <vt:lpstr>Traitement des données Réception des données – Format JSON</vt:lpstr>
      <vt:lpstr>Traitement des données Réception des données – JSON.parse()</vt:lpstr>
      <vt:lpstr>Traitement des données Réception des données – JSON.parse()</vt:lpstr>
      <vt:lpstr>Traitement des données Accéder aux données</vt:lpstr>
      <vt:lpstr>Traitement des données Accéder aux données</vt:lpstr>
      <vt:lpstr>Traitement des données Accéder aux données</vt:lpstr>
      <vt:lpstr>Traitement des données Accéder aux données</vt:lpstr>
      <vt:lpstr>Requêtes HTTP Traitement en JavaScript - Résumé</vt:lpstr>
      <vt:lpstr>Requêtes HTTP Traitement en JavaScript - Résumé</vt:lpstr>
      <vt:lpstr>Requêtes http Requête à la sauce jQuery</vt:lpstr>
      <vt:lpstr>Requêtes http Requête à la sauce jQuery</vt:lpstr>
      <vt:lpstr>Requêtes http Requête à la sauce jQuery</vt:lpstr>
      <vt:lpstr>Requêtes http Requête à la sauce jQuery</vt:lpstr>
      <vt:lpstr>Requêtes http Requête à la sauce jQuery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JavaScript</dc:title>
  <dc:creator>Jean Beaudet</dc:creator>
  <cp:lastModifiedBy>Stephane</cp:lastModifiedBy>
  <cp:revision>163</cp:revision>
  <dcterms:created xsi:type="dcterms:W3CDTF">2018-12-29T15:41:48Z</dcterms:created>
  <dcterms:modified xsi:type="dcterms:W3CDTF">2019-04-29T05:07:13Z</dcterms:modified>
</cp:coreProperties>
</file>